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</p:sldMasterIdLst>
  <p:sldIdLst>
    <p:sldId id="335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36" r:id="rId48"/>
    <p:sldId id="311" r:id="rId49"/>
    <p:sldId id="312" r:id="rId50"/>
    <p:sldId id="314" r:id="rId51"/>
    <p:sldId id="315" r:id="rId52"/>
    <p:sldId id="316" r:id="rId53"/>
    <p:sldId id="317" r:id="rId54"/>
    <p:sldId id="318" r:id="rId55"/>
    <p:sldId id="319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2" r:id="rId67"/>
    <p:sldId id="333" r:id="rId68"/>
    <p:sldId id="334" r:id="rId69"/>
  </p:sldIdLst>
  <p:sldSz cx="4610100" cy="3460750"/>
  <p:notesSz cx="4610100" cy="3460750"/>
  <p:embeddedFontLst>
    <p:embeddedFont>
      <p:font typeface="Meiryo" panose="020B0604030504040204" pitchFamily="34" charset="-128"/>
      <p:regular r:id="rId70"/>
      <p:bold r:id="rId71"/>
      <p:italic r:id="rId72"/>
      <p:boldItalic r:id="rId73"/>
    </p:embeddedFont>
    <p:embeddedFont>
      <p:font typeface="PMingLiU" panose="02020500000000000000" pitchFamily="18" charset="-120"/>
      <p:regular r:id="rId74"/>
    </p:embeddedFont>
    <p:embeddedFont>
      <p:font typeface="Arial" panose="020B0604020202020204" pitchFamily="34" charset="0"/>
      <p:regular r:id="rId75"/>
      <p:italic r:id="rId76"/>
    </p:embeddedFont>
    <p:embeddedFont>
      <p:font typeface="Arial Black" panose="020B0A04020102020204" pitchFamily="34" charset="0"/>
      <p:regular r:id="rId77"/>
      <p:bold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libri Light" panose="020F0302020204030204" pitchFamily="34" charset="0"/>
      <p:regular r:id="rId83"/>
      <p:italic r:id="rId84"/>
    </p:embeddedFont>
    <p:embeddedFont>
      <p:font typeface="Tahoma" panose="020B0604030504040204" pitchFamily="34" charset="0"/>
      <p:regular r:id="rId85"/>
      <p:bold r:id="rId86"/>
    </p:embeddedFont>
    <p:embeddedFont>
      <p:font typeface="Times New Roman" panose="02020603050405020304" pitchFamily="18" charset="0"/>
      <p:regular r:id="rId87"/>
    </p:embeddedFont>
    <p:embeddedFont>
      <p:font typeface="Trebuchet MS" panose="020B0603020202020204" pitchFamily="34" charset="0"/>
      <p:regular r:id="rId88"/>
      <p:bold r:id="rId89"/>
      <p:italic r:id="rId90"/>
      <p:bold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17" d="100"/>
          <a:sy n="217" d="100"/>
        </p:scale>
        <p:origin x="1782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font" Target="fonts/font21.fntdata"/><Relationship Id="rId95" Type="http://schemas.openxmlformats.org/officeDocument/2006/relationships/font" Target="fonts/font2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font" Target="fonts/font2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93" Type="http://schemas.openxmlformats.org/officeDocument/2006/relationships/font" Target="fonts/font24.fntdata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0F45-B440-4E2A-953C-36CEB6797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566377"/>
            <a:ext cx="3457575" cy="1204854"/>
          </a:xfrm>
        </p:spPr>
        <p:txBody>
          <a:bodyPr anchor="b"/>
          <a:lstStyle>
            <a:lvl1pPr algn="ctr">
              <a:defRPr sz="22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8BBDD-337C-4490-ABB7-E5252401A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263" y="1817695"/>
            <a:ext cx="3457575" cy="835547"/>
          </a:xfrm>
        </p:spPr>
        <p:txBody>
          <a:bodyPr/>
          <a:lstStyle>
            <a:lvl1pPr marL="0" indent="0" algn="ctr">
              <a:buNone/>
              <a:defRPr sz="907"/>
            </a:lvl1pPr>
            <a:lvl2pPr marL="172867" indent="0" algn="ctr">
              <a:buNone/>
              <a:defRPr sz="756"/>
            </a:lvl2pPr>
            <a:lvl3pPr marL="345735" indent="0" algn="ctr">
              <a:buNone/>
              <a:defRPr sz="681"/>
            </a:lvl3pPr>
            <a:lvl4pPr marL="518602" indent="0" algn="ctr">
              <a:buNone/>
              <a:defRPr sz="605"/>
            </a:lvl4pPr>
            <a:lvl5pPr marL="691469" indent="0" algn="ctr">
              <a:buNone/>
              <a:defRPr sz="605"/>
            </a:lvl5pPr>
            <a:lvl6pPr marL="864337" indent="0" algn="ctr">
              <a:buNone/>
              <a:defRPr sz="605"/>
            </a:lvl6pPr>
            <a:lvl7pPr marL="1037204" indent="0" algn="ctr">
              <a:buNone/>
              <a:defRPr sz="605"/>
            </a:lvl7pPr>
            <a:lvl8pPr marL="1210071" indent="0" algn="ctr">
              <a:buNone/>
              <a:defRPr sz="605"/>
            </a:lvl8pPr>
            <a:lvl9pPr marL="1382939" indent="0" algn="ctr">
              <a:buNone/>
              <a:defRPr sz="60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73EEA-A16D-425A-8BC6-D3C06BC8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FBA16-9887-4B36-AE5D-2AB46B2DB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3DAD-A77E-451C-BFF7-409BAFCB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0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D1BD-B232-40FB-8B3F-E7EEBE04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9DBA6-597C-42FD-9808-E2BD43490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E2B84-8A11-409F-BFFB-15086E5D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A4263-9AEA-4948-8EBC-959E31BA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C1055-BF90-42B3-A94C-902FB7B6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B3DB73-63C6-4045-94C1-48EFB425E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299103" y="184253"/>
            <a:ext cx="994053" cy="29328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A86FA-B251-4623-99B3-7848A605C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16944" y="184253"/>
            <a:ext cx="2924532" cy="29328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27CDB-733A-44A7-A725-AB2B9971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26017-3D9E-4B6E-AEEF-6C26B8EDB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1A0F-2470-4ECD-98F8-4B0A8432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6369-1797-43EA-B21A-452A663A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15346-80ED-4403-8617-706065E5F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74CFB-2ECA-44EE-BBEE-CB76D44AB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659D-4AF8-49C9-8C99-67F2C775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C25F1-8055-4846-B4AA-CFD0954F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0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08CC-9088-4263-A778-87FEAEDF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43" y="862785"/>
            <a:ext cx="3976211" cy="1439576"/>
          </a:xfrm>
        </p:spPr>
        <p:txBody>
          <a:bodyPr anchor="b"/>
          <a:lstStyle>
            <a:lvl1pPr>
              <a:defRPr sz="22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F3088-94CA-4C0F-AA39-116BB1177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543" y="2315979"/>
            <a:ext cx="3976211" cy="757039"/>
          </a:xfrm>
        </p:spPr>
        <p:txBody>
          <a:bodyPr/>
          <a:lstStyle>
            <a:lvl1pPr marL="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1pPr>
            <a:lvl2pPr marL="172867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2pPr>
            <a:lvl3pPr marL="345735" indent="0">
              <a:buNone/>
              <a:defRPr sz="681">
                <a:solidFill>
                  <a:schemeClr val="tx1">
                    <a:tint val="75000"/>
                  </a:schemeClr>
                </a:solidFill>
              </a:defRPr>
            </a:lvl3pPr>
            <a:lvl4pPr marL="518602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4pPr>
            <a:lvl5pPr marL="69146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5pPr>
            <a:lvl6pPr marL="864337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6pPr>
            <a:lvl7pPr marL="1037204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7pPr>
            <a:lvl8pPr marL="1210071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8pPr>
            <a:lvl9pPr marL="1382939" indent="0">
              <a:buNone/>
              <a:defRPr sz="6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692E6-161D-43CB-A8CF-C75F7F0F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27759-4F59-43DF-A98F-D75D9CC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B8B84-F486-4350-A31E-42CED8CB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E640-723F-40F0-ABBB-C4A48835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C814-C497-45AB-8767-19741EBE0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944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9A175-4156-499C-8991-E0EDB0B54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3863" y="921265"/>
            <a:ext cx="1959293" cy="2195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F435C-5FC9-42F5-9637-5505B84F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46FB3-6176-4EB8-A84E-524D9A4D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C2A09-32FB-48CC-9389-227B802B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5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525-A5F3-4EA2-B777-D378EC83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184253"/>
            <a:ext cx="3976211" cy="6689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645A3-382A-49AA-9E72-ED5AA630F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45" y="848365"/>
            <a:ext cx="1950288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F07B2-E48F-4940-8171-B6D0239E3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545" y="1264135"/>
            <a:ext cx="1950288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6B491-90AF-4280-B946-7C25292D9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333863" y="848365"/>
            <a:ext cx="1959893" cy="415770"/>
          </a:xfrm>
        </p:spPr>
        <p:txBody>
          <a:bodyPr anchor="b"/>
          <a:lstStyle>
            <a:lvl1pPr marL="0" indent="0">
              <a:buNone/>
              <a:defRPr sz="907" b="1"/>
            </a:lvl1pPr>
            <a:lvl2pPr marL="172867" indent="0">
              <a:buNone/>
              <a:defRPr sz="756" b="1"/>
            </a:lvl2pPr>
            <a:lvl3pPr marL="345735" indent="0">
              <a:buNone/>
              <a:defRPr sz="681" b="1"/>
            </a:lvl3pPr>
            <a:lvl4pPr marL="518602" indent="0">
              <a:buNone/>
              <a:defRPr sz="605" b="1"/>
            </a:lvl4pPr>
            <a:lvl5pPr marL="691469" indent="0">
              <a:buNone/>
              <a:defRPr sz="605" b="1"/>
            </a:lvl5pPr>
            <a:lvl6pPr marL="864337" indent="0">
              <a:buNone/>
              <a:defRPr sz="605" b="1"/>
            </a:lvl6pPr>
            <a:lvl7pPr marL="1037204" indent="0">
              <a:buNone/>
              <a:defRPr sz="605" b="1"/>
            </a:lvl7pPr>
            <a:lvl8pPr marL="1210071" indent="0">
              <a:buNone/>
              <a:defRPr sz="605" b="1"/>
            </a:lvl8pPr>
            <a:lvl9pPr marL="1382939" indent="0">
              <a:buNone/>
              <a:defRPr sz="6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A0EBFB-0E8F-4DA2-B2C9-CDB23AAA8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333863" y="1264135"/>
            <a:ext cx="1959893" cy="18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C88AE-246A-4C20-9737-9180A7D4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84D37-E48C-4A90-8A32-183046F7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84CB7-9477-4C80-90B3-82797818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BF75-33C1-4F25-AFEB-A6853007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7651E-9465-4A6F-A50F-C43E8E5D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FCFBA-DC91-467F-A854-57169899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66924-AC24-4ED0-9441-80E3FF35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3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C6D03-DF2B-474F-A3A8-D6909244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1FF60-16C9-4625-8CD7-D1AF01C0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43401-7E2C-4CA5-8F26-DF0A4529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D338-E111-47CF-A552-D2A71FE2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A237B-51CA-43A8-BE9F-564D7388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>
              <a:defRPr sz="1210"/>
            </a:lvl1pPr>
            <a:lvl2pPr>
              <a:defRPr sz="1059"/>
            </a:lvl2pPr>
            <a:lvl3pPr>
              <a:defRPr sz="907"/>
            </a:lvl3pPr>
            <a:lvl4pPr>
              <a:defRPr sz="756"/>
            </a:lvl4pPr>
            <a:lvl5pPr>
              <a:defRPr sz="756"/>
            </a:lvl5pPr>
            <a:lvl6pPr>
              <a:defRPr sz="756"/>
            </a:lvl6pPr>
            <a:lvl7pPr>
              <a:defRPr sz="756"/>
            </a:lvl7pPr>
            <a:lvl8pPr>
              <a:defRPr sz="756"/>
            </a:lvl8pPr>
            <a:lvl9pPr>
              <a:defRPr sz="7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2A29E-50C0-45EF-9ABC-AE657958E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BADE-30F5-4E61-9612-517EFA5A3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58C13-E616-48E4-AF2B-F57C4E5F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69643-7F67-4AD8-A1EB-1B44B0CA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DA1F-BCA5-4BE2-94EA-8D82E7644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45" y="230717"/>
            <a:ext cx="1486877" cy="807508"/>
          </a:xfrm>
        </p:spPr>
        <p:txBody>
          <a:bodyPr anchor="b"/>
          <a:lstStyle>
            <a:lvl1pPr>
              <a:defRPr sz="121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838B21-30B7-4182-9E82-F46720198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959893" y="498284"/>
            <a:ext cx="2333863" cy="2459376"/>
          </a:xfrm>
        </p:spPr>
        <p:txBody>
          <a:bodyPr/>
          <a:lstStyle>
            <a:lvl1pPr marL="0" indent="0">
              <a:buNone/>
              <a:defRPr sz="1210"/>
            </a:lvl1pPr>
            <a:lvl2pPr marL="172867" indent="0">
              <a:buNone/>
              <a:defRPr sz="1059"/>
            </a:lvl2pPr>
            <a:lvl3pPr marL="345735" indent="0">
              <a:buNone/>
              <a:defRPr sz="907"/>
            </a:lvl3pPr>
            <a:lvl4pPr marL="518602" indent="0">
              <a:buNone/>
              <a:defRPr sz="756"/>
            </a:lvl4pPr>
            <a:lvl5pPr marL="691469" indent="0">
              <a:buNone/>
              <a:defRPr sz="756"/>
            </a:lvl5pPr>
            <a:lvl6pPr marL="864337" indent="0">
              <a:buNone/>
              <a:defRPr sz="756"/>
            </a:lvl6pPr>
            <a:lvl7pPr marL="1037204" indent="0">
              <a:buNone/>
              <a:defRPr sz="756"/>
            </a:lvl7pPr>
            <a:lvl8pPr marL="1210071" indent="0">
              <a:buNone/>
              <a:defRPr sz="756"/>
            </a:lvl8pPr>
            <a:lvl9pPr marL="1382939" indent="0">
              <a:buNone/>
              <a:defRPr sz="756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AE4F3-8BE8-450E-B421-D1C2743BA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545" y="1038225"/>
            <a:ext cx="1486877" cy="1923440"/>
          </a:xfrm>
        </p:spPr>
        <p:txBody>
          <a:bodyPr/>
          <a:lstStyle>
            <a:lvl1pPr marL="0" indent="0">
              <a:buNone/>
              <a:defRPr sz="605"/>
            </a:lvl1pPr>
            <a:lvl2pPr marL="172867" indent="0">
              <a:buNone/>
              <a:defRPr sz="529"/>
            </a:lvl2pPr>
            <a:lvl3pPr marL="345735" indent="0">
              <a:buNone/>
              <a:defRPr sz="454"/>
            </a:lvl3pPr>
            <a:lvl4pPr marL="518602" indent="0">
              <a:buNone/>
              <a:defRPr sz="378"/>
            </a:lvl4pPr>
            <a:lvl5pPr marL="691469" indent="0">
              <a:buNone/>
              <a:defRPr sz="378"/>
            </a:lvl5pPr>
            <a:lvl6pPr marL="864337" indent="0">
              <a:buNone/>
              <a:defRPr sz="378"/>
            </a:lvl6pPr>
            <a:lvl7pPr marL="1037204" indent="0">
              <a:buNone/>
              <a:defRPr sz="378"/>
            </a:lvl7pPr>
            <a:lvl8pPr marL="1210071" indent="0">
              <a:buNone/>
              <a:defRPr sz="378"/>
            </a:lvl8pPr>
            <a:lvl9pPr marL="1382939" indent="0">
              <a:buNone/>
              <a:defRPr sz="3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D5F2F-D4B0-43AF-BFCB-3077AECF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7515F-1D01-4085-A484-45D8F31A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92163-A060-454E-868C-5140EA9C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5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8CD46-F072-4470-8EF3-988A28FD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45" y="184253"/>
            <a:ext cx="3976211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0CFB7-5B75-470D-8929-893B3F852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945" y="921265"/>
            <a:ext cx="3976211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BDB61-88F5-4B33-96B4-79F12DC7E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6944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8549F-28CB-4B7B-BA2D-06440206C967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D9F0A-0BB3-4392-98DB-8039FABDC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7096" y="3207603"/>
            <a:ext cx="155590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5C9A-3D89-4697-827C-0A6CA4AE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55883" y="3207603"/>
            <a:ext cx="1037273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78AB5-955F-445C-B01A-ED846EBCB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345735" rtl="0" eaLnBrk="1" latinLnBrk="0" hangingPunct="1">
        <a:lnSpc>
          <a:spcPct val="90000"/>
        </a:lnSpc>
        <a:spcBef>
          <a:spcPct val="0"/>
        </a:spcBef>
        <a:buNone/>
        <a:defRPr sz="16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434" indent="-86434" algn="l" defTabSz="345735" rtl="0" eaLnBrk="1" latinLnBrk="0" hangingPunct="1">
        <a:lnSpc>
          <a:spcPct val="90000"/>
        </a:lnSpc>
        <a:spcBef>
          <a:spcPts val="378"/>
        </a:spcBef>
        <a:buFont typeface="Arial" panose="020B0604020202020204" pitchFamily="34" charset="0"/>
        <a:buChar char="•"/>
        <a:defRPr sz="1059" kern="1200">
          <a:solidFill>
            <a:schemeClr val="tx1"/>
          </a:solidFill>
          <a:latin typeface="+mn-lt"/>
          <a:ea typeface="+mn-ea"/>
          <a:cs typeface="+mn-cs"/>
        </a:defRPr>
      </a:lvl1pPr>
      <a:lvl2pPr marL="259301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3216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756" kern="1200">
          <a:solidFill>
            <a:schemeClr val="tx1"/>
          </a:solidFill>
          <a:latin typeface="+mn-lt"/>
          <a:ea typeface="+mn-ea"/>
          <a:cs typeface="+mn-cs"/>
        </a:defRPr>
      </a:lvl3pPr>
      <a:lvl4pPr marL="605036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777903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950770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123638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96505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469372" indent="-86434" algn="l" defTabSz="345735" rtl="0" eaLnBrk="1" latinLnBrk="0" hangingPunct="1">
        <a:lnSpc>
          <a:spcPct val="90000"/>
        </a:lnSpc>
        <a:spcBef>
          <a:spcPts val="189"/>
        </a:spcBef>
        <a:buFont typeface="Arial" panose="020B0604020202020204" pitchFamily="34" charset="0"/>
        <a:buChar char="•"/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1pPr>
      <a:lvl2pPr marL="17286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2pPr>
      <a:lvl3pPr marL="345735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3pPr>
      <a:lvl4pPr marL="518602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4pPr>
      <a:lvl5pPr marL="69146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5pPr>
      <a:lvl6pPr marL="864337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6pPr>
      <a:lvl7pPr marL="1037204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7pPr>
      <a:lvl8pPr marL="1210071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8pPr>
      <a:lvl9pPr marL="1382939" algn="l" defTabSz="345735" rtl="0" eaLnBrk="1" latinLnBrk="0" hangingPunct="1">
        <a:defRPr sz="6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slide" Target="slide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aikato.ac.nz/ml/weka/" TargetMode="External"/><Relationship Id="rId2" Type="http://schemas.openxmlformats.org/officeDocument/2006/relationships/hyperlink" Target="http://scikit-learn.org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75F6-B9A8-487C-8FA6-C1DA4818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1419701"/>
            <a:ext cx="3457575" cy="349134"/>
          </a:xfrm>
        </p:spPr>
        <p:txBody>
          <a:bodyPr>
            <a:normAutofit fontScale="90000"/>
          </a:bodyPr>
          <a:lstStyle/>
          <a:p>
            <a:r>
              <a:rPr lang="en-US" dirty="0"/>
              <a:t>Text 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7EAC4-8ECD-4F96-9401-240076AA4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Alaa </a:t>
            </a:r>
            <a:r>
              <a:rPr lang="en-US" dirty="0" err="1"/>
              <a:t>Sheta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Example 1: Knowledge Organization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773411"/>
            <a:ext cx="3992245" cy="21355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98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45" dirty="0">
                <a:latin typeface="Tahoma"/>
                <a:cs typeface="Tahoma"/>
              </a:rPr>
              <a:t>Scores </a:t>
            </a:r>
            <a:r>
              <a:rPr sz="1000" spc="-30" dirty="0">
                <a:latin typeface="Tahoma"/>
                <a:cs typeface="Tahoma"/>
              </a:rPr>
              <a:t>of applications;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45" dirty="0">
                <a:latin typeface="Tahoma"/>
                <a:cs typeface="Tahoma"/>
              </a:rPr>
              <a:t>news </a:t>
            </a:r>
            <a:r>
              <a:rPr sz="900" spc="-20" dirty="0">
                <a:latin typeface="Tahoma"/>
                <a:cs typeface="Tahoma"/>
              </a:rPr>
              <a:t>articles </a:t>
            </a:r>
            <a:r>
              <a:rPr sz="900" spc="-25" dirty="0">
                <a:latin typeface="Tahoma"/>
                <a:cs typeface="Tahoma"/>
              </a:rPr>
              <a:t>for selective </a:t>
            </a:r>
            <a:r>
              <a:rPr sz="900" spc="-20" dirty="0">
                <a:latin typeface="Tahoma"/>
                <a:cs typeface="Tahoma"/>
              </a:rPr>
              <a:t>dissemination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10" dirty="0">
                <a:latin typeface="Tahoma"/>
                <a:cs typeface="Tahoma"/>
              </a:rPr>
              <a:t>scientific </a:t>
            </a:r>
            <a:r>
              <a:rPr sz="900" spc="-30" dirty="0">
                <a:latin typeface="Tahoma"/>
                <a:cs typeface="Tahoma"/>
              </a:rPr>
              <a:t>papers </a:t>
            </a:r>
            <a:r>
              <a:rPr sz="900" spc="-5" dirty="0">
                <a:latin typeface="Tahoma"/>
                <a:cs typeface="Tahoma"/>
              </a:rPr>
              <a:t>into </a:t>
            </a:r>
            <a:r>
              <a:rPr sz="900" spc="-20" dirty="0">
                <a:latin typeface="Tahoma"/>
                <a:cs typeface="Tahoma"/>
              </a:rPr>
              <a:t>specialized</a:t>
            </a:r>
            <a:r>
              <a:rPr sz="900" spc="19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taxonomies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patents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dirty="0">
                <a:latin typeface="Tahoma"/>
                <a:cs typeface="Tahoma"/>
              </a:rPr>
              <a:t>“classified”</a:t>
            </a:r>
            <a:r>
              <a:rPr sz="900" spc="6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ads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6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45" dirty="0">
                <a:latin typeface="Tahoma"/>
                <a:cs typeface="Tahoma"/>
              </a:rPr>
              <a:t>answers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35" dirty="0">
                <a:latin typeface="Tahoma"/>
                <a:cs typeface="Tahoma"/>
              </a:rPr>
              <a:t>open-ended</a:t>
            </a:r>
            <a:r>
              <a:rPr sz="900" spc="14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questions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15" dirty="0">
                <a:latin typeface="Tahoma"/>
                <a:cs typeface="Tahoma"/>
              </a:rPr>
              <a:t>topic-related </a:t>
            </a:r>
            <a:r>
              <a:rPr sz="900" spc="-35" dirty="0">
                <a:latin typeface="Tahoma"/>
                <a:cs typeface="Tahoma"/>
              </a:rPr>
              <a:t>tweets </a:t>
            </a:r>
            <a:r>
              <a:rPr sz="900" spc="-40" dirty="0">
                <a:latin typeface="Tahoma"/>
                <a:cs typeface="Tahoma"/>
              </a:rPr>
              <a:t>by</a:t>
            </a:r>
            <a:r>
              <a:rPr sz="900" spc="1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sentiment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5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...</a:t>
            </a:r>
            <a:endParaRPr sz="900">
              <a:latin typeface="Tahoma"/>
              <a:cs typeface="Tahoma"/>
            </a:endParaRPr>
          </a:p>
          <a:p>
            <a:pPr marL="189865" marR="30480" indent="-127000">
              <a:lnSpc>
                <a:spcPct val="100000"/>
              </a:lnSpc>
              <a:spcBef>
                <a:spcPts val="121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5" dirty="0">
                <a:latin typeface="Tahoma"/>
                <a:cs typeface="Tahoma"/>
              </a:rPr>
              <a:t>Retrieval </a:t>
            </a:r>
            <a:r>
              <a:rPr sz="1000" spc="-40" dirty="0">
                <a:latin typeface="Tahoma"/>
                <a:cs typeface="Tahoma"/>
              </a:rPr>
              <a:t>(as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55" dirty="0">
                <a:latin typeface="Tahoma"/>
                <a:cs typeface="Tahoma"/>
              </a:rPr>
              <a:t>search </a:t>
            </a:r>
            <a:r>
              <a:rPr sz="1000" spc="-50" dirty="0">
                <a:latin typeface="Tahoma"/>
                <a:cs typeface="Tahoma"/>
              </a:rPr>
              <a:t>engines) </a:t>
            </a:r>
            <a:r>
              <a:rPr sz="1000" spc="-30" dirty="0">
                <a:latin typeface="Tahoma"/>
                <a:cs typeface="Tahoma"/>
              </a:rPr>
              <a:t>could </a:t>
            </a:r>
            <a:r>
              <a:rPr sz="1000" spc="-40" dirty="0">
                <a:latin typeface="Tahoma"/>
                <a:cs typeface="Tahoma"/>
              </a:rPr>
              <a:t>also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55" dirty="0">
                <a:latin typeface="Tahoma"/>
                <a:cs typeface="Tahoma"/>
              </a:rPr>
              <a:t>viewed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30" dirty="0">
                <a:latin typeface="Tahoma"/>
                <a:cs typeface="Tahoma"/>
              </a:rPr>
              <a:t>(binary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spc="-20" dirty="0">
                <a:latin typeface="Tahoma"/>
                <a:cs typeface="Tahoma"/>
              </a:rPr>
              <a:t>soft) </a:t>
            </a:r>
            <a:r>
              <a:rPr sz="1000" spc="27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15" dirty="0">
                <a:latin typeface="Tahoma"/>
                <a:cs typeface="Tahoma"/>
              </a:rPr>
              <a:t>into </a:t>
            </a:r>
            <a:r>
              <a:rPr sz="1000" spc="25" dirty="0">
                <a:latin typeface="Arial"/>
                <a:cs typeface="Arial"/>
              </a:rPr>
              <a:t>Relevant </a:t>
            </a:r>
            <a:r>
              <a:rPr sz="1000" spc="-45" dirty="0">
                <a:latin typeface="Tahoma"/>
                <a:cs typeface="Tahoma"/>
              </a:rPr>
              <a:t>vs.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5" dirty="0">
                <a:latin typeface="Arial"/>
                <a:cs typeface="Arial"/>
              </a:rPr>
              <a:t>NonRelevant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Example 2: Filtering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47" y="936401"/>
            <a:ext cx="4368800" cy="1581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265" marR="24130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Filtering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dirty="0">
                <a:latin typeface="Tahoma"/>
                <a:cs typeface="Tahoma"/>
              </a:rPr>
              <a:t>“routing”) </a:t>
            </a:r>
            <a:r>
              <a:rPr sz="1000" spc="-40" dirty="0">
                <a:latin typeface="Tahoma"/>
                <a:cs typeface="Tahoma"/>
              </a:rPr>
              <a:t>using </a:t>
            </a:r>
            <a:r>
              <a:rPr sz="1000" spc="-50" dirty="0">
                <a:latin typeface="Tahoma"/>
                <a:cs typeface="Tahoma"/>
              </a:rPr>
              <a:t>refers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15" dirty="0">
                <a:latin typeface="Tahoma"/>
                <a:cs typeface="Tahoma"/>
              </a:rPr>
              <a:t>activity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5" dirty="0">
                <a:latin typeface="Tahoma"/>
                <a:cs typeface="Tahoma"/>
              </a:rPr>
              <a:t>blocking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5" dirty="0">
                <a:latin typeface="Arial"/>
                <a:cs typeface="Arial"/>
              </a:rPr>
              <a:t>NonRelevant </a:t>
            </a:r>
            <a:r>
              <a:rPr sz="1000" spc="-35" dirty="0">
                <a:latin typeface="Tahoma"/>
                <a:cs typeface="Tahoma"/>
              </a:rPr>
              <a:t>items from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5" dirty="0">
                <a:latin typeface="Tahoma"/>
                <a:cs typeface="Tahoma"/>
              </a:rPr>
              <a:t>dynamic </a:t>
            </a:r>
            <a:r>
              <a:rPr sz="1000" spc="-40" dirty="0">
                <a:latin typeface="Tahoma"/>
                <a:cs typeface="Tahoma"/>
              </a:rPr>
              <a:t>stream, </a:t>
            </a:r>
            <a:r>
              <a:rPr sz="1000" spc="-45" dirty="0">
                <a:latin typeface="Tahoma"/>
                <a:cs typeface="Tahoma"/>
              </a:rPr>
              <a:t>thereby </a:t>
            </a:r>
            <a:r>
              <a:rPr sz="1000" spc="-40" dirty="0">
                <a:latin typeface="Tahoma"/>
                <a:cs typeface="Tahoma"/>
              </a:rPr>
              <a:t>leaving </a:t>
            </a:r>
            <a:r>
              <a:rPr sz="1000" spc="-30" dirty="0">
                <a:latin typeface="Tahoma"/>
                <a:cs typeface="Tahoma"/>
              </a:rPr>
              <a:t>only </a:t>
            </a:r>
            <a:r>
              <a:rPr sz="1000" spc="-35" dirty="0">
                <a:latin typeface="Tahoma"/>
                <a:cs typeface="Tahoma"/>
              </a:rPr>
              <a:t>the  </a:t>
            </a:r>
            <a:r>
              <a:rPr sz="1000" spc="25" dirty="0">
                <a:latin typeface="Arial"/>
                <a:cs typeface="Arial"/>
              </a:rPr>
              <a:t>Relevant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60" dirty="0">
                <a:latin typeface="Tahoma"/>
                <a:cs typeface="Tahoma"/>
              </a:rPr>
              <a:t>ones</a:t>
            </a:r>
            <a:endParaRPr sz="10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385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10" dirty="0">
                <a:latin typeface="Tahoma"/>
                <a:cs typeface="Tahoma"/>
              </a:rPr>
              <a:t>E.g.,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0000"/>
                </a:solidFill>
                <a:latin typeface="Tahoma"/>
                <a:cs typeface="Tahoma"/>
              </a:rPr>
              <a:t>spam</a:t>
            </a:r>
            <a:r>
              <a:rPr sz="900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0000"/>
                </a:solidFill>
                <a:latin typeface="Tahoma"/>
                <a:cs typeface="Tahoma"/>
              </a:rPr>
              <a:t>filtering</a:t>
            </a:r>
            <a:r>
              <a:rPr sz="9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important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example,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attempting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tell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100" dirty="0">
                <a:latin typeface="PMingLiU"/>
                <a:cs typeface="PMingLiU"/>
              </a:rPr>
              <a:t>Legitimate</a:t>
            </a:r>
            <a:endParaRPr sz="900">
              <a:latin typeface="PMingLiU"/>
              <a:cs typeface="PMingLiU"/>
            </a:endParaRPr>
          </a:p>
          <a:p>
            <a:pPr marL="467995">
              <a:lnSpc>
                <a:spcPct val="100000"/>
              </a:lnSpc>
              <a:spcBef>
                <a:spcPts val="15"/>
              </a:spcBef>
            </a:pPr>
            <a:r>
              <a:rPr sz="900" spc="-50" dirty="0">
                <a:latin typeface="Tahoma"/>
                <a:cs typeface="Tahoma"/>
              </a:rPr>
              <a:t>messages </a:t>
            </a:r>
            <a:r>
              <a:rPr sz="900" spc="-20" dirty="0">
                <a:latin typeface="Tahoma"/>
                <a:cs typeface="Tahoma"/>
              </a:rPr>
              <a:t>from </a:t>
            </a:r>
            <a:r>
              <a:rPr sz="900" spc="-15" dirty="0">
                <a:latin typeface="PMingLiU"/>
                <a:cs typeface="PMingLiU"/>
              </a:rPr>
              <a:t>Spam</a:t>
            </a:r>
            <a:r>
              <a:rPr sz="900" spc="190" dirty="0">
                <a:latin typeface="PMingLiU"/>
                <a:cs typeface="PMingLiU"/>
              </a:rPr>
              <a:t> </a:t>
            </a:r>
            <a:r>
              <a:rPr sz="900" spc="-45" dirty="0">
                <a:latin typeface="Tahoma"/>
                <a:cs typeface="Tahoma"/>
              </a:rPr>
              <a:t>messages</a:t>
            </a:r>
            <a:r>
              <a:rPr sz="900" spc="-67" baseline="37037" dirty="0">
                <a:latin typeface="Arial"/>
                <a:cs typeface="Arial"/>
              </a:rPr>
              <a:t>1</a:t>
            </a:r>
            <a:endParaRPr sz="900" baseline="37037">
              <a:latin typeface="Arial"/>
              <a:cs typeface="Arial"/>
            </a:endParaRPr>
          </a:p>
          <a:p>
            <a:pPr marL="467995" marR="4318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10" dirty="0">
                <a:solidFill>
                  <a:srgbClr val="FF0000"/>
                </a:solidFill>
                <a:latin typeface="Tahoma"/>
                <a:cs typeface="Tahoma"/>
              </a:rPr>
              <a:t>Detecting </a:t>
            </a:r>
            <a:r>
              <a:rPr sz="900" spc="-20" dirty="0">
                <a:solidFill>
                  <a:srgbClr val="FF0000"/>
                </a:solidFill>
                <a:latin typeface="Tahoma"/>
                <a:cs typeface="Tahoma"/>
              </a:rPr>
              <a:t>unsuitable </a:t>
            </a:r>
            <a:r>
              <a:rPr sz="900" spc="-15" dirty="0">
                <a:solidFill>
                  <a:srgbClr val="FF0000"/>
                </a:solidFill>
                <a:latin typeface="Tahoma"/>
                <a:cs typeface="Tahoma"/>
              </a:rPr>
              <a:t>content </a:t>
            </a:r>
            <a:r>
              <a:rPr sz="900" spc="-25" dirty="0">
                <a:latin typeface="Tahoma"/>
                <a:cs typeface="Tahoma"/>
              </a:rPr>
              <a:t>(e.g., porn, </a:t>
            </a:r>
            <a:r>
              <a:rPr sz="900" spc="-15" dirty="0">
                <a:latin typeface="Tahoma"/>
                <a:cs typeface="Tahoma"/>
              </a:rPr>
              <a:t>violent content, </a:t>
            </a:r>
            <a:r>
              <a:rPr sz="900" spc="-10" dirty="0">
                <a:latin typeface="Tahoma"/>
                <a:cs typeface="Tahoma"/>
              </a:rPr>
              <a:t>racist </a:t>
            </a:r>
            <a:r>
              <a:rPr sz="900" spc="-15" dirty="0">
                <a:latin typeface="Tahoma"/>
                <a:cs typeface="Tahoma"/>
              </a:rPr>
              <a:t>content,  </a:t>
            </a:r>
            <a:r>
              <a:rPr sz="900" spc="-20" dirty="0">
                <a:latin typeface="Tahoma"/>
                <a:cs typeface="Tahoma"/>
              </a:rPr>
              <a:t>cyberbullying, </a:t>
            </a:r>
            <a:r>
              <a:rPr sz="900" spc="-35" dirty="0">
                <a:latin typeface="Tahoma"/>
                <a:cs typeface="Tahoma"/>
              </a:rPr>
              <a:t>fake news) </a:t>
            </a:r>
            <a:r>
              <a:rPr sz="900" spc="-20" dirty="0">
                <a:latin typeface="Tahoma"/>
                <a:cs typeface="Tahoma"/>
              </a:rPr>
              <a:t>is </a:t>
            </a:r>
            <a:r>
              <a:rPr sz="900" spc="-25" dirty="0">
                <a:latin typeface="Tahoma"/>
                <a:cs typeface="Tahoma"/>
              </a:rPr>
              <a:t>also </a:t>
            </a:r>
            <a:r>
              <a:rPr sz="900" spc="-30" dirty="0">
                <a:latin typeface="Tahoma"/>
                <a:cs typeface="Tahoma"/>
              </a:rPr>
              <a:t>an </a:t>
            </a:r>
            <a:r>
              <a:rPr sz="900" spc="-10" dirty="0">
                <a:latin typeface="Tahoma"/>
                <a:cs typeface="Tahoma"/>
              </a:rPr>
              <a:t>important application, </a:t>
            </a:r>
            <a:r>
              <a:rPr sz="900" spc="-35" dirty="0">
                <a:latin typeface="Tahoma"/>
                <a:cs typeface="Tahoma"/>
              </a:rPr>
              <a:t>e.g.,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50" dirty="0">
                <a:latin typeface="Tahoma"/>
                <a:cs typeface="Tahoma"/>
              </a:rPr>
              <a:t>PG </a:t>
            </a:r>
            <a:r>
              <a:rPr sz="900" spc="-15" dirty="0">
                <a:latin typeface="Tahoma"/>
                <a:cs typeface="Tahoma"/>
              </a:rPr>
              <a:t>filters </a:t>
            </a:r>
            <a:r>
              <a:rPr sz="900" spc="-35" dirty="0">
                <a:latin typeface="Tahoma"/>
                <a:cs typeface="Tahoma"/>
              </a:rPr>
              <a:t>or  </a:t>
            </a:r>
            <a:r>
              <a:rPr sz="900" spc="-30" dirty="0">
                <a:latin typeface="Tahoma"/>
                <a:cs typeface="Tahoma"/>
              </a:rPr>
              <a:t>on </a:t>
            </a:r>
            <a:r>
              <a:rPr sz="900" spc="-25" dirty="0">
                <a:latin typeface="Tahoma"/>
                <a:cs typeface="Tahoma"/>
              </a:rPr>
              <a:t>interfaces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15" dirty="0">
                <a:latin typeface="Tahoma"/>
                <a:cs typeface="Tahoma"/>
              </a:rPr>
              <a:t>social</a:t>
            </a:r>
            <a:r>
              <a:rPr sz="900" spc="15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media</a:t>
            </a:r>
            <a:endParaRPr sz="900">
              <a:latin typeface="Tahoma"/>
              <a:cs typeface="Tahoma"/>
            </a:endParaRPr>
          </a:p>
          <a:p>
            <a:pPr marL="215265" marR="211454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15" dirty="0">
                <a:latin typeface="Tahoma"/>
                <a:cs typeface="Tahoma"/>
              </a:rPr>
              <a:t>Filtering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thus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35" dirty="0">
                <a:latin typeface="Tahoma"/>
                <a:cs typeface="Tahoma"/>
              </a:rPr>
              <a:t>instance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binary (usually: </a:t>
            </a:r>
            <a:r>
              <a:rPr sz="1000" spc="-40" dirty="0">
                <a:latin typeface="Tahoma"/>
                <a:cs typeface="Tahoma"/>
              </a:rPr>
              <a:t>hard)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15" dirty="0">
                <a:latin typeface="Tahoma"/>
                <a:cs typeface="Tahoma"/>
              </a:rPr>
              <a:t>its  </a:t>
            </a:r>
            <a:r>
              <a:rPr sz="1000" spc="-25" dirty="0">
                <a:latin typeface="Tahoma"/>
                <a:cs typeface="Tahoma"/>
              </a:rPr>
              <a:t>applications </a:t>
            </a:r>
            <a:r>
              <a:rPr sz="1000" spc="-65" dirty="0">
                <a:latin typeface="Tahoma"/>
                <a:cs typeface="Tahoma"/>
              </a:rPr>
              <a:t>are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ubiquitous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430" y="3082707"/>
            <a:ext cx="436689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30480" indent="146685">
              <a:lnSpc>
                <a:spcPts val="950"/>
              </a:lnSpc>
              <a:spcBef>
                <a:spcPts val="135"/>
              </a:spcBef>
            </a:pPr>
            <a:r>
              <a:rPr sz="900" spc="-22" baseline="27777" dirty="0">
                <a:latin typeface="Arial"/>
                <a:cs typeface="Arial"/>
              </a:rPr>
              <a:t>1</a:t>
            </a:r>
            <a:r>
              <a:rPr sz="800" spc="-15" dirty="0">
                <a:latin typeface="Arial"/>
                <a:cs typeface="Arial"/>
              </a:rPr>
              <a:t>Gordon </a:t>
            </a:r>
            <a:r>
              <a:rPr sz="800" spc="20" dirty="0">
                <a:latin typeface="Arial"/>
                <a:cs typeface="Arial"/>
              </a:rPr>
              <a:t>V. </a:t>
            </a:r>
            <a:r>
              <a:rPr sz="800" spc="-15" dirty="0">
                <a:latin typeface="Arial"/>
                <a:cs typeface="Arial"/>
              </a:rPr>
              <a:t>Cormack: </a:t>
            </a:r>
            <a:r>
              <a:rPr sz="800" spc="-5" dirty="0">
                <a:latin typeface="Arial"/>
                <a:cs typeface="Arial"/>
              </a:rPr>
              <a:t>Email </a:t>
            </a:r>
            <a:r>
              <a:rPr sz="800" spc="-30" dirty="0">
                <a:latin typeface="Arial"/>
                <a:cs typeface="Arial"/>
              </a:rPr>
              <a:t>Spam </a:t>
            </a:r>
            <a:r>
              <a:rPr sz="800" spc="5" dirty="0">
                <a:latin typeface="Arial"/>
                <a:cs typeface="Arial"/>
              </a:rPr>
              <a:t>Filtering: </a:t>
            </a: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0" dirty="0">
                <a:latin typeface="Arial"/>
                <a:cs typeface="Arial"/>
              </a:rPr>
              <a:t>Systematic </a:t>
            </a:r>
            <a:r>
              <a:rPr sz="800" spc="-25" dirty="0">
                <a:latin typeface="Arial"/>
                <a:cs typeface="Arial"/>
              </a:rPr>
              <a:t>Review. </a:t>
            </a:r>
            <a:r>
              <a:rPr sz="800" i="1" spc="-15" dirty="0">
                <a:latin typeface="Arial"/>
                <a:cs typeface="Arial"/>
              </a:rPr>
              <a:t>Foundations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25" dirty="0">
                <a:latin typeface="Arial"/>
                <a:cs typeface="Arial"/>
              </a:rPr>
              <a:t>Trends  </a:t>
            </a:r>
            <a:r>
              <a:rPr sz="800" i="1" spc="5" dirty="0">
                <a:latin typeface="Arial"/>
                <a:cs typeface="Arial"/>
              </a:rPr>
              <a:t>in Information </a:t>
            </a:r>
            <a:r>
              <a:rPr sz="800" i="1" spc="-10" dirty="0">
                <a:latin typeface="Arial"/>
                <a:cs typeface="Arial"/>
              </a:rPr>
              <a:t>Retrieval </a:t>
            </a:r>
            <a:r>
              <a:rPr sz="800" spc="-5" dirty="0">
                <a:latin typeface="Arial"/>
                <a:cs typeface="Arial"/>
              </a:rPr>
              <a:t>1(4):335–455</a:t>
            </a:r>
            <a:r>
              <a:rPr sz="800" spc="9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(2006)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Example 3: Empowering other IR Tasks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883228"/>
            <a:ext cx="4218940" cy="186118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98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0" dirty="0">
                <a:latin typeface="Tahoma"/>
                <a:cs typeface="Tahoma"/>
              </a:rPr>
              <a:t>Functional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improving the </a:t>
            </a:r>
            <a:r>
              <a:rPr sz="1000" spc="-50" dirty="0">
                <a:latin typeface="Tahoma"/>
                <a:cs typeface="Tahoma"/>
              </a:rPr>
              <a:t>effectiveness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other tasks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40" dirty="0">
                <a:latin typeface="Tahoma"/>
                <a:cs typeface="Tahoma"/>
              </a:rPr>
              <a:t>IR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20" dirty="0">
                <a:latin typeface="Tahoma"/>
                <a:cs typeface="Tahoma"/>
              </a:rPr>
              <a:t>NLP;</a:t>
            </a:r>
            <a:r>
              <a:rPr sz="1000" spc="27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35" dirty="0">
                <a:latin typeface="Tahoma"/>
                <a:cs typeface="Tahoma"/>
              </a:rPr>
              <a:t>queries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10" dirty="0">
                <a:latin typeface="Tahoma"/>
                <a:cs typeface="Tahoma"/>
              </a:rPr>
              <a:t>intent within </a:t>
            </a:r>
            <a:r>
              <a:rPr sz="900" spc="-40" dirty="0">
                <a:latin typeface="Tahoma"/>
                <a:cs typeface="Tahoma"/>
              </a:rPr>
              <a:t>search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engines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75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25" dirty="0">
                <a:latin typeface="Tahoma"/>
                <a:cs typeface="Tahoma"/>
              </a:rPr>
              <a:t>questions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type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5" dirty="0">
                <a:latin typeface="Tahoma"/>
                <a:cs typeface="Tahoma"/>
              </a:rPr>
              <a:t>question </a:t>
            </a:r>
            <a:r>
              <a:rPr sz="900" spc="-35" dirty="0">
                <a:latin typeface="Tahoma"/>
                <a:cs typeface="Tahoma"/>
              </a:rPr>
              <a:t>answering</a:t>
            </a:r>
            <a:r>
              <a:rPr sz="900" spc="8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systems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75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35" dirty="0">
                <a:latin typeface="Tahoma"/>
                <a:cs typeface="Tahoma"/>
              </a:rPr>
              <a:t>named</a:t>
            </a:r>
            <a:r>
              <a:rPr sz="900" spc="6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entities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75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15" dirty="0">
                <a:latin typeface="Tahoma"/>
                <a:cs typeface="Tahoma"/>
              </a:rPr>
              <a:t>Word </a:t>
            </a:r>
            <a:r>
              <a:rPr sz="900" spc="-55" dirty="0">
                <a:latin typeface="Tahoma"/>
                <a:cs typeface="Tahoma"/>
              </a:rPr>
              <a:t>sense </a:t>
            </a:r>
            <a:r>
              <a:rPr sz="900" spc="-20" dirty="0">
                <a:latin typeface="Tahoma"/>
                <a:cs typeface="Tahoma"/>
              </a:rPr>
              <a:t>disambiguation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65" dirty="0">
                <a:latin typeface="Tahoma"/>
                <a:cs typeface="Tahoma"/>
              </a:rPr>
              <a:t>NLP</a:t>
            </a:r>
            <a:r>
              <a:rPr sz="900" spc="-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systems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75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...</a:t>
            </a:r>
            <a:endParaRPr sz="900">
              <a:latin typeface="Tahoma"/>
              <a:cs typeface="Tahoma"/>
            </a:endParaRPr>
          </a:p>
          <a:p>
            <a:pPr marL="189865" marR="17780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10" dirty="0">
                <a:latin typeface="Tahoma"/>
                <a:cs typeface="Tahoma"/>
              </a:rPr>
              <a:t>Many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5" dirty="0">
                <a:latin typeface="Tahoma"/>
                <a:cs typeface="Tahoma"/>
              </a:rPr>
              <a:t>these </a:t>
            </a:r>
            <a:r>
              <a:rPr sz="1000" spc="-35" dirty="0">
                <a:latin typeface="Tahoma"/>
                <a:cs typeface="Tahoma"/>
              </a:rPr>
              <a:t>tasks involve </a:t>
            </a:r>
            <a:r>
              <a:rPr sz="1000" spc="-30" dirty="0">
                <a:latin typeface="Tahoma"/>
                <a:cs typeface="Tahoma"/>
              </a:rPr>
              <a:t>classifying </a:t>
            </a:r>
            <a:r>
              <a:rPr sz="1000" spc="-50" dirty="0">
                <a:latin typeface="Tahoma"/>
                <a:cs typeface="Tahoma"/>
              </a:rPr>
              <a:t>very </a:t>
            </a:r>
            <a:r>
              <a:rPr sz="1000" spc="-30" dirty="0">
                <a:latin typeface="Tahoma"/>
                <a:cs typeface="Tahoma"/>
              </a:rPr>
              <a:t>small texts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50" dirty="0">
                <a:latin typeface="Tahoma"/>
                <a:cs typeface="Tahoma"/>
              </a:rPr>
              <a:t>queries,  </a:t>
            </a:r>
            <a:r>
              <a:rPr sz="1000" spc="-40" dirty="0">
                <a:latin typeface="Tahoma"/>
                <a:cs typeface="Tahoma"/>
              </a:rPr>
              <a:t>questions, </a:t>
            </a:r>
            <a:r>
              <a:rPr sz="1000" spc="-45" dirty="0">
                <a:latin typeface="Tahoma"/>
                <a:cs typeface="Tahoma"/>
              </a:rPr>
              <a:t>sentences), and </a:t>
            </a:r>
            <a:r>
              <a:rPr sz="1000" spc="-30" dirty="0">
                <a:latin typeface="Tahoma"/>
                <a:cs typeface="Tahoma"/>
              </a:rPr>
              <a:t>stretch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notion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20" dirty="0">
                <a:latin typeface="Tahoma"/>
                <a:cs typeface="Tahoma"/>
              </a:rPr>
              <a:t>“text”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30" dirty="0">
                <a:latin typeface="Tahoma"/>
                <a:cs typeface="Tahoma"/>
              </a:rPr>
              <a:t>quite </a:t>
            </a:r>
            <a:r>
              <a:rPr sz="1000" spc="-50" dirty="0">
                <a:latin typeface="Tahoma"/>
                <a:cs typeface="Tahoma"/>
              </a:rPr>
              <a:t>a  </a:t>
            </a:r>
            <a:r>
              <a:rPr sz="1000" spc="-5" dirty="0">
                <a:latin typeface="Tahoma"/>
                <a:cs typeface="Tahoma"/>
              </a:rPr>
              <a:t>bit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...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The Supervised Learning Approach to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718558"/>
            <a:ext cx="4194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10" dirty="0">
                <a:latin typeface="Tahoma"/>
                <a:cs typeface="Tahoma"/>
              </a:rPr>
              <a:t>An </a:t>
            </a:r>
            <a:r>
              <a:rPr sz="1000" spc="-40" dirty="0">
                <a:latin typeface="Tahoma"/>
                <a:cs typeface="Tahoma"/>
              </a:rPr>
              <a:t>old-fashioned </a:t>
            </a:r>
            <a:r>
              <a:rPr sz="1000" spc="-70" dirty="0">
                <a:latin typeface="Tahoma"/>
                <a:cs typeface="Tahoma"/>
              </a:rPr>
              <a:t>way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25" dirty="0">
                <a:latin typeface="Tahoma"/>
                <a:cs typeface="Tahoma"/>
              </a:rPr>
              <a:t>build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35" dirty="0">
                <a:latin typeface="Tahoma"/>
                <a:cs typeface="Tahoma"/>
              </a:rPr>
              <a:t>classifiers </a:t>
            </a:r>
            <a:r>
              <a:rPr sz="1000" spc="-70" dirty="0">
                <a:latin typeface="Tahoma"/>
                <a:cs typeface="Tahoma"/>
              </a:rPr>
              <a:t>was </a:t>
            </a:r>
            <a:r>
              <a:rPr sz="1000" spc="-30" dirty="0">
                <a:latin typeface="Tahoma"/>
                <a:cs typeface="Tahoma"/>
              </a:rPr>
              <a:t>via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knowledge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engineering</a:t>
            </a:r>
            <a:r>
              <a:rPr sz="1000" spc="-45" dirty="0">
                <a:latin typeface="Tahoma"/>
                <a:cs typeface="Tahoma"/>
              </a:rPr>
              <a:t>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947" y="814153"/>
            <a:ext cx="3005455" cy="8159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40"/>
              </a:spcBef>
            </a:pPr>
            <a:r>
              <a:rPr sz="1000" spc="-35" dirty="0">
                <a:latin typeface="Tahoma"/>
                <a:cs typeface="Tahoma"/>
              </a:rPr>
              <a:t>i.e., manually </a:t>
            </a:r>
            <a:r>
              <a:rPr sz="1000" spc="-25" dirty="0">
                <a:latin typeface="Tahoma"/>
                <a:cs typeface="Tahoma"/>
              </a:rPr>
              <a:t>building classification</a:t>
            </a:r>
            <a:r>
              <a:rPr sz="1000" spc="1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rules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75" dirty="0">
                <a:latin typeface="Tahoma"/>
                <a:cs typeface="Tahoma"/>
              </a:rPr>
              <a:t>(</a:t>
            </a:r>
            <a:r>
              <a:rPr sz="900" spc="75" dirty="0">
                <a:latin typeface="PMingLiU"/>
                <a:cs typeface="PMingLiU"/>
              </a:rPr>
              <a:t>Viagra </a:t>
            </a:r>
            <a:r>
              <a:rPr sz="900" b="1" spc="-5" dirty="0">
                <a:latin typeface="Calibri"/>
                <a:cs typeface="Calibri"/>
              </a:rPr>
              <a:t>or </a:t>
            </a:r>
            <a:r>
              <a:rPr sz="900" spc="140" dirty="0">
                <a:latin typeface="PMingLiU"/>
                <a:cs typeface="PMingLiU"/>
              </a:rPr>
              <a:t>Sildenafil </a:t>
            </a:r>
            <a:r>
              <a:rPr sz="900" b="1" spc="-5" dirty="0">
                <a:latin typeface="Calibri"/>
                <a:cs typeface="Calibri"/>
              </a:rPr>
              <a:t>or </a:t>
            </a:r>
            <a:r>
              <a:rPr sz="900" spc="120" dirty="0">
                <a:latin typeface="PMingLiU"/>
                <a:cs typeface="PMingLiU"/>
              </a:rPr>
              <a:t>Cialis</a:t>
            </a:r>
            <a:r>
              <a:rPr sz="900" spc="120" dirty="0">
                <a:latin typeface="Tahoma"/>
                <a:cs typeface="Tahoma"/>
              </a:rPr>
              <a:t>) </a:t>
            </a:r>
            <a:r>
              <a:rPr sz="900" i="1" spc="20" dirty="0">
                <a:latin typeface="Meiryo"/>
                <a:cs typeface="Meiryo"/>
              </a:rPr>
              <a:t>→</a:t>
            </a:r>
            <a:r>
              <a:rPr sz="900" i="1" spc="90" dirty="0">
                <a:latin typeface="Meiryo"/>
                <a:cs typeface="Meiryo"/>
              </a:rPr>
              <a:t> </a:t>
            </a:r>
            <a:r>
              <a:rPr sz="900" spc="-15" dirty="0">
                <a:latin typeface="PMingLiU"/>
                <a:cs typeface="PMingLiU"/>
              </a:rPr>
              <a:t>Spam</a:t>
            </a:r>
            <a:endParaRPr sz="900">
              <a:latin typeface="PMingLiU"/>
              <a:cs typeface="PMingLiU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0" dirty="0">
                <a:latin typeface="Tahoma"/>
                <a:cs typeface="Tahoma"/>
              </a:rPr>
              <a:t>Disadvantages: </a:t>
            </a:r>
            <a:r>
              <a:rPr sz="1000" spc="-50" dirty="0">
                <a:latin typeface="Tahoma"/>
                <a:cs typeface="Tahoma"/>
              </a:rPr>
              <a:t>expensive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5" dirty="0">
                <a:latin typeface="Tahoma"/>
                <a:cs typeface="Tahoma"/>
              </a:rPr>
              <a:t>setup and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mantain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50" dirty="0">
                <a:latin typeface="Tahoma"/>
                <a:cs typeface="Tahoma"/>
              </a:rPr>
              <a:t>Superseded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supervised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learning </a:t>
            </a:r>
            <a:r>
              <a:rPr sz="1000" spc="10" dirty="0">
                <a:latin typeface="Tahoma"/>
                <a:cs typeface="Tahoma"/>
              </a:rPr>
              <a:t>(SL)</a:t>
            </a:r>
            <a:r>
              <a:rPr sz="1000" spc="3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approach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144" y="1654843"/>
            <a:ext cx="3805554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3985" marR="5080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75" dirty="0">
                <a:latin typeface="Tahoma"/>
                <a:cs typeface="Tahoma"/>
              </a:rPr>
              <a:t>A </a:t>
            </a:r>
            <a:r>
              <a:rPr sz="900" spc="-30" dirty="0">
                <a:latin typeface="Tahoma"/>
                <a:cs typeface="Tahoma"/>
              </a:rPr>
              <a:t>generic </a:t>
            </a:r>
            <a:r>
              <a:rPr sz="900" spc="-20" dirty="0">
                <a:latin typeface="Tahoma"/>
                <a:cs typeface="Tahoma"/>
              </a:rPr>
              <a:t>(task-independent) </a:t>
            </a:r>
            <a:r>
              <a:rPr sz="900" spc="-25" dirty="0">
                <a:latin typeface="Tahoma"/>
                <a:cs typeface="Tahoma"/>
              </a:rPr>
              <a:t>learning </a:t>
            </a:r>
            <a:r>
              <a:rPr sz="900" spc="-15" dirty="0">
                <a:latin typeface="Tahoma"/>
                <a:cs typeface="Tahoma"/>
              </a:rPr>
              <a:t>algorithm </a:t>
            </a:r>
            <a:r>
              <a:rPr sz="900" spc="-20" dirty="0">
                <a:latin typeface="Tahoma"/>
                <a:cs typeface="Tahoma"/>
              </a:rPr>
              <a:t>is </a:t>
            </a:r>
            <a:r>
              <a:rPr sz="900" spc="-45" dirty="0">
                <a:latin typeface="Tahoma"/>
                <a:cs typeface="Tahoma"/>
              </a:rPr>
              <a:t>used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5" dirty="0">
                <a:latin typeface="Tahoma"/>
                <a:cs typeface="Tahoma"/>
              </a:rPr>
              <a:t>train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20" dirty="0">
                <a:latin typeface="Tahoma"/>
                <a:cs typeface="Tahoma"/>
              </a:rPr>
              <a:t>classifier  from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30" dirty="0">
                <a:latin typeface="Tahoma"/>
                <a:cs typeface="Tahoma"/>
              </a:rPr>
              <a:t>set </a:t>
            </a:r>
            <a:r>
              <a:rPr sz="900" spc="-20" dirty="0">
                <a:latin typeface="Tahoma"/>
                <a:cs typeface="Tahoma"/>
              </a:rPr>
              <a:t>of manually classified</a:t>
            </a:r>
            <a:r>
              <a:rPr sz="900" spc="1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examples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44" y="1933201"/>
            <a:ext cx="38639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classifier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learns,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from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these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0000"/>
                </a:solidFill>
                <a:latin typeface="Tahoma"/>
                <a:cs typeface="Tahoma"/>
              </a:rPr>
              <a:t>training</a:t>
            </a:r>
            <a:r>
              <a:rPr sz="900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FF0000"/>
                </a:solidFill>
                <a:latin typeface="Tahoma"/>
                <a:cs typeface="Tahoma"/>
              </a:rPr>
              <a:t>examples</a:t>
            </a:r>
            <a:r>
              <a:rPr sz="900" spc="-35" dirty="0">
                <a:latin typeface="Tahoma"/>
                <a:cs typeface="Tahoma"/>
              </a:rPr>
              <a:t>,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characteristics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new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947" y="2024556"/>
            <a:ext cx="2908300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10" dirty="0">
                <a:latin typeface="Tahoma"/>
                <a:cs typeface="Tahoma"/>
              </a:rPr>
              <a:t>text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should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have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in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order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be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assigned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class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i="1" spc="-4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0" dirty="0">
                <a:latin typeface="Tahoma"/>
                <a:cs typeface="Tahoma"/>
              </a:rPr>
              <a:t>Advantages: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744" y="2464607"/>
            <a:ext cx="3982720" cy="5797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9385" marR="151130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5" dirty="0">
                <a:latin typeface="Tahoma"/>
                <a:cs typeface="Tahoma"/>
              </a:rPr>
              <a:t>Annotating </a:t>
            </a:r>
            <a:r>
              <a:rPr sz="900" spc="114" dirty="0">
                <a:latin typeface="Tahoma"/>
                <a:cs typeface="Tahoma"/>
              </a:rPr>
              <a:t>/ </a:t>
            </a:r>
            <a:r>
              <a:rPr sz="900" spc="-10" dirty="0">
                <a:latin typeface="Tahoma"/>
                <a:cs typeface="Tahoma"/>
              </a:rPr>
              <a:t>locating training </a:t>
            </a:r>
            <a:r>
              <a:rPr sz="900" spc="-35" dirty="0">
                <a:latin typeface="Tahoma"/>
                <a:cs typeface="Tahoma"/>
              </a:rPr>
              <a:t>examples </a:t>
            </a:r>
            <a:r>
              <a:rPr sz="900" spc="-30" dirty="0">
                <a:latin typeface="Tahoma"/>
                <a:cs typeface="Tahoma"/>
              </a:rPr>
              <a:t>cheaper </a:t>
            </a:r>
            <a:r>
              <a:rPr sz="900" spc="-15" dirty="0">
                <a:latin typeface="Tahoma"/>
                <a:cs typeface="Tahoma"/>
              </a:rPr>
              <a:t>than </a:t>
            </a:r>
            <a:r>
              <a:rPr sz="900" spc="-10" dirty="0">
                <a:latin typeface="Tahoma"/>
                <a:cs typeface="Tahoma"/>
              </a:rPr>
              <a:t>writing </a:t>
            </a:r>
            <a:r>
              <a:rPr sz="900" spc="-15" dirty="0">
                <a:latin typeface="Tahoma"/>
                <a:cs typeface="Tahoma"/>
              </a:rPr>
              <a:t>classification  </a:t>
            </a:r>
            <a:r>
              <a:rPr sz="900" spc="-30" dirty="0">
                <a:latin typeface="Tahoma"/>
                <a:cs typeface="Tahoma"/>
              </a:rPr>
              <a:t>rules</a:t>
            </a:r>
            <a:endParaRPr sz="900">
              <a:latin typeface="Tahoma"/>
              <a:cs typeface="Tahoma"/>
            </a:endParaRPr>
          </a:p>
          <a:p>
            <a:pPr marL="159385" marR="30480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15" dirty="0">
                <a:latin typeface="Tahoma"/>
                <a:cs typeface="Tahoma"/>
              </a:rPr>
              <a:t>Easy </a:t>
            </a:r>
            <a:r>
              <a:rPr sz="900" spc="-20" dirty="0">
                <a:latin typeface="Tahoma"/>
                <a:cs typeface="Tahoma"/>
              </a:rPr>
              <a:t>update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25" dirty="0">
                <a:latin typeface="Tahoma"/>
                <a:cs typeface="Tahoma"/>
              </a:rPr>
              <a:t>changing </a:t>
            </a:r>
            <a:r>
              <a:rPr sz="900" spc="-15" dirty="0">
                <a:latin typeface="Tahoma"/>
                <a:cs typeface="Tahoma"/>
              </a:rPr>
              <a:t>conditions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-10" dirty="0">
                <a:latin typeface="Tahoma"/>
                <a:cs typeface="Tahoma"/>
              </a:rPr>
              <a:t>addition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45" dirty="0">
                <a:latin typeface="Tahoma"/>
                <a:cs typeface="Tahoma"/>
              </a:rPr>
              <a:t>new </a:t>
            </a:r>
            <a:r>
              <a:rPr sz="900" spc="-35" dirty="0">
                <a:latin typeface="Tahoma"/>
                <a:cs typeface="Tahoma"/>
              </a:rPr>
              <a:t>classes, </a:t>
            </a:r>
            <a:r>
              <a:rPr sz="900" spc="-20" dirty="0">
                <a:latin typeface="Tahoma"/>
                <a:cs typeface="Tahoma"/>
              </a:rPr>
              <a:t>deletion of  existing </a:t>
            </a:r>
            <a:r>
              <a:rPr sz="900" spc="-35" dirty="0">
                <a:latin typeface="Tahoma"/>
                <a:cs typeface="Tahoma"/>
              </a:rPr>
              <a:t>classes, </a:t>
            </a:r>
            <a:r>
              <a:rPr sz="900" spc="-20" dirty="0">
                <a:latin typeface="Tahoma"/>
                <a:cs typeface="Tahoma"/>
              </a:rPr>
              <a:t>shifted </a:t>
            </a:r>
            <a:r>
              <a:rPr sz="900" spc="-30" dirty="0">
                <a:latin typeface="Tahoma"/>
                <a:cs typeface="Tahoma"/>
              </a:rPr>
              <a:t>meaning </a:t>
            </a:r>
            <a:r>
              <a:rPr sz="900" spc="-20" dirty="0">
                <a:latin typeface="Tahoma"/>
                <a:cs typeface="Tahoma"/>
              </a:rPr>
              <a:t>of existing </a:t>
            </a:r>
            <a:r>
              <a:rPr sz="900" spc="-35" dirty="0">
                <a:latin typeface="Tahoma"/>
                <a:cs typeface="Tahoma"/>
              </a:rPr>
              <a:t>classes,</a:t>
            </a:r>
            <a:r>
              <a:rPr sz="900" spc="8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etc.)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The Supervised Learning Approach to Classification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707" y="574370"/>
            <a:ext cx="3592576" cy="28199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The Supervised Learning Approach to Classification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707" y="574370"/>
            <a:ext cx="3592576" cy="28199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 for Classification Purposes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243330" rIns="0" bIns="0" rtlCol="0">
            <a:spAutoFit/>
          </a:bodyPr>
          <a:lstStyle/>
          <a:p>
            <a:pPr marL="164465" marR="12827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75" dirty="0"/>
              <a:t>In </a:t>
            </a:r>
            <a:r>
              <a:rPr sz="1000" spc="-50" dirty="0"/>
              <a:t>order </a:t>
            </a:r>
            <a:r>
              <a:rPr sz="1000" spc="-10" dirty="0"/>
              <a:t>to </a:t>
            </a:r>
            <a:r>
              <a:rPr sz="1000" spc="-50" dirty="0"/>
              <a:t>be </a:t>
            </a:r>
            <a:r>
              <a:rPr sz="1000" spc="-20" dirty="0"/>
              <a:t>input </a:t>
            </a:r>
            <a:r>
              <a:rPr sz="1000" spc="-10" dirty="0"/>
              <a:t>to </a:t>
            </a:r>
            <a:r>
              <a:rPr sz="1000" spc="-50" dirty="0"/>
              <a:t>a </a:t>
            </a:r>
            <a:r>
              <a:rPr sz="1000" spc="-40" dirty="0"/>
              <a:t>learning </a:t>
            </a:r>
            <a:r>
              <a:rPr sz="1000" spc="-30" dirty="0"/>
              <a:t>algorithm </a:t>
            </a:r>
            <a:r>
              <a:rPr sz="1000" spc="-35" dirty="0"/>
              <a:t>(or </a:t>
            </a:r>
            <a:r>
              <a:rPr sz="1000" spc="-50" dirty="0"/>
              <a:t>a </a:t>
            </a:r>
            <a:r>
              <a:rPr sz="1000" spc="-30" dirty="0"/>
              <a:t>classifier), </a:t>
            </a:r>
            <a:r>
              <a:rPr sz="1000" spc="-10" dirty="0"/>
              <a:t>all </a:t>
            </a:r>
            <a:r>
              <a:rPr sz="1000" spc="-25" dirty="0"/>
              <a:t>training </a:t>
            </a:r>
            <a:r>
              <a:rPr sz="1000" spc="-35" dirty="0"/>
              <a:t>(or  unlabeled) </a:t>
            </a:r>
            <a:r>
              <a:rPr sz="1000" spc="-40" dirty="0"/>
              <a:t>documents </a:t>
            </a:r>
            <a:r>
              <a:rPr sz="1000" spc="-65" dirty="0"/>
              <a:t>are </a:t>
            </a:r>
            <a:r>
              <a:rPr sz="1000" spc="-40" dirty="0"/>
              <a:t>converted </a:t>
            </a:r>
            <a:r>
              <a:rPr sz="1000" spc="-15" dirty="0"/>
              <a:t>into </a:t>
            </a:r>
            <a:r>
              <a:rPr sz="1000" spc="-40" dirty="0">
                <a:solidFill>
                  <a:srgbClr val="FF0000"/>
                </a:solidFill>
              </a:rPr>
              <a:t>vectors </a:t>
            </a:r>
            <a:r>
              <a:rPr sz="1000" spc="-20" dirty="0"/>
              <a:t>in </a:t>
            </a:r>
            <a:r>
              <a:rPr sz="1000" spc="-50" dirty="0"/>
              <a:t>a </a:t>
            </a:r>
            <a:r>
              <a:rPr sz="1000" spc="-45" dirty="0"/>
              <a:t>common </a:t>
            </a:r>
            <a:r>
              <a:rPr sz="1000" spc="-40" dirty="0">
                <a:solidFill>
                  <a:srgbClr val="FF0000"/>
                </a:solidFill>
              </a:rPr>
              <a:t>vector</a:t>
            </a:r>
            <a:r>
              <a:rPr sz="1000" spc="60" dirty="0">
                <a:solidFill>
                  <a:srgbClr val="FF0000"/>
                </a:solidFill>
              </a:rPr>
              <a:t> </a:t>
            </a:r>
            <a:r>
              <a:rPr sz="1000" spc="-55" dirty="0">
                <a:solidFill>
                  <a:srgbClr val="FF0000"/>
                </a:solidFill>
              </a:rPr>
              <a:t>space</a:t>
            </a:r>
            <a:endParaRPr sz="1000"/>
          </a:p>
          <a:p>
            <a:pPr marL="164465" marR="17780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5" dirty="0"/>
              <a:t>The </a:t>
            </a:r>
            <a:r>
              <a:rPr sz="1000" spc="-45" dirty="0"/>
              <a:t>dimensions </a:t>
            </a:r>
            <a:r>
              <a:rPr sz="1000" spc="-30" dirty="0"/>
              <a:t>of </a:t>
            </a:r>
            <a:r>
              <a:rPr sz="1000" spc="-35" dirty="0"/>
              <a:t>the </a:t>
            </a:r>
            <a:r>
              <a:rPr sz="1000" spc="-40" dirty="0"/>
              <a:t>vector </a:t>
            </a:r>
            <a:r>
              <a:rPr sz="1000" spc="-55" dirty="0"/>
              <a:t>space </a:t>
            </a:r>
            <a:r>
              <a:rPr sz="1000" spc="-65" dirty="0"/>
              <a:t>are </a:t>
            </a:r>
            <a:r>
              <a:rPr sz="1000" spc="-30" dirty="0"/>
              <a:t>called </a:t>
            </a:r>
            <a:r>
              <a:rPr sz="1000" spc="-45" dirty="0">
                <a:solidFill>
                  <a:srgbClr val="FF0000"/>
                </a:solidFill>
              </a:rPr>
              <a:t>features </a:t>
            </a:r>
            <a:r>
              <a:rPr sz="1000" spc="-35" dirty="0"/>
              <a:t>(or </a:t>
            </a:r>
            <a:r>
              <a:rPr sz="1000" spc="-40" dirty="0">
                <a:solidFill>
                  <a:srgbClr val="FF0000"/>
                </a:solidFill>
              </a:rPr>
              <a:t>terms</a:t>
            </a:r>
            <a:r>
              <a:rPr sz="1000" spc="-40" dirty="0"/>
              <a:t>, </a:t>
            </a:r>
            <a:r>
              <a:rPr sz="1000" spc="-50" dirty="0"/>
              <a:t>or  </a:t>
            </a:r>
            <a:r>
              <a:rPr sz="1000" spc="-35" dirty="0">
                <a:solidFill>
                  <a:srgbClr val="FF0000"/>
                </a:solidFill>
              </a:rPr>
              <a:t>covariates</a:t>
            </a:r>
            <a:r>
              <a:rPr sz="1000" spc="-35" dirty="0"/>
              <a:t>), </a:t>
            </a:r>
            <a:r>
              <a:rPr sz="1000" spc="-45" dirty="0"/>
              <a:t>and </a:t>
            </a:r>
            <a:r>
              <a:rPr sz="1000" spc="-35" dirty="0"/>
              <a:t>the </a:t>
            </a:r>
            <a:r>
              <a:rPr sz="1000" spc="-45" dirty="0"/>
              <a:t>number </a:t>
            </a:r>
            <a:r>
              <a:rPr sz="1000" i="1" spc="20" dirty="0">
                <a:latin typeface="Arial"/>
                <a:cs typeface="Arial"/>
              </a:rPr>
              <a:t>K </a:t>
            </a:r>
            <a:r>
              <a:rPr sz="1000" spc="-30" dirty="0"/>
              <a:t>of </a:t>
            </a:r>
            <a:r>
              <a:rPr sz="1000" spc="-45" dirty="0"/>
              <a:t>features </a:t>
            </a:r>
            <a:r>
              <a:rPr sz="1000" spc="-60" dirty="0"/>
              <a:t>used </a:t>
            </a:r>
            <a:r>
              <a:rPr sz="1000" spc="-30" dirty="0"/>
              <a:t>is called </a:t>
            </a:r>
            <a:r>
              <a:rPr sz="1000" spc="-35" dirty="0"/>
              <a:t>the </a:t>
            </a:r>
            <a:r>
              <a:rPr sz="1000" spc="-35" dirty="0">
                <a:solidFill>
                  <a:srgbClr val="FF0000"/>
                </a:solidFill>
              </a:rPr>
              <a:t>dimensionality </a:t>
            </a:r>
            <a:r>
              <a:rPr sz="1000" spc="-30" dirty="0"/>
              <a:t>of  </a:t>
            </a:r>
            <a:r>
              <a:rPr sz="1000" spc="-35" dirty="0"/>
              <a:t>the </a:t>
            </a:r>
            <a:r>
              <a:rPr sz="1000" spc="-40" dirty="0"/>
              <a:t>vector</a:t>
            </a:r>
            <a:r>
              <a:rPr sz="1000" spc="65" dirty="0"/>
              <a:t> </a:t>
            </a:r>
            <a:r>
              <a:rPr sz="1000" spc="-55" dirty="0"/>
              <a:t>space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47" y="1910428"/>
            <a:ext cx="42043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75" dirty="0">
                <a:latin typeface="Tahoma"/>
                <a:cs typeface="Tahoma"/>
              </a:rPr>
              <a:t>In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order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generate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vector-based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representation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documents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i="1" spc="20" dirty="0">
                <a:latin typeface="Arial"/>
                <a:cs typeface="Arial"/>
              </a:rPr>
              <a:t>D</a:t>
            </a:r>
            <a:r>
              <a:rPr sz="1000" spc="20" dirty="0">
                <a:latin typeface="Tahoma"/>
                <a:cs typeface="Tahoma"/>
              </a:rPr>
              <a:t>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877" y="2006023"/>
            <a:ext cx="2257425" cy="828432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following </a:t>
            </a:r>
            <a:r>
              <a:rPr sz="1000" spc="-50" dirty="0">
                <a:latin typeface="Tahoma"/>
                <a:cs typeface="Tahoma"/>
              </a:rPr>
              <a:t>steps </a:t>
            </a:r>
            <a:r>
              <a:rPr sz="1000" spc="-65" dirty="0">
                <a:latin typeface="Tahoma"/>
                <a:cs typeface="Tahoma"/>
              </a:rPr>
              <a:t>need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taken</a:t>
            </a:r>
            <a:endParaRPr sz="1000" dirty="0">
              <a:latin typeface="Tahoma"/>
              <a:cs typeface="Tahoma"/>
            </a:endParaRPr>
          </a:p>
          <a:p>
            <a:pPr marL="367030" indent="-228600">
              <a:lnSpc>
                <a:spcPct val="100000"/>
              </a:lnSpc>
              <a:spcBef>
                <a:spcPts val="390"/>
              </a:spcBef>
              <a:buClr>
                <a:schemeClr val="tx1"/>
              </a:buClr>
              <a:buSzPct val="77777"/>
              <a:buFont typeface="+mj-lt"/>
              <a:buAutoNum type="arabicPeriod"/>
              <a:tabLst>
                <a:tab pos="266065" algn="l"/>
              </a:tabLst>
            </a:pPr>
            <a:r>
              <a:rPr sz="900" spc="-25" dirty="0">
                <a:latin typeface="Tahoma"/>
                <a:cs typeface="Tahoma"/>
              </a:rPr>
              <a:t>Feature </a:t>
            </a:r>
            <a:r>
              <a:rPr sz="900" spc="-20" dirty="0">
                <a:latin typeface="Tahoma"/>
                <a:cs typeface="Tahoma"/>
              </a:rPr>
              <a:t>Design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11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Extraction</a:t>
            </a:r>
          </a:p>
          <a:p>
            <a:pPr marL="367030" indent="-2286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SzPct val="77777"/>
              <a:buFont typeface="+mj-lt"/>
              <a:buAutoNum type="arabicPeriod"/>
              <a:tabLst>
                <a:tab pos="266065" algn="l"/>
              </a:tabLst>
            </a:pPr>
            <a:r>
              <a:rPr sz="900" spc="-20" dirty="0">
                <a:latin typeface="Tahoma"/>
                <a:cs typeface="Tahoma"/>
              </a:rPr>
              <a:t>(Feature </a:t>
            </a:r>
            <a:r>
              <a:rPr sz="900" spc="-15" dirty="0">
                <a:latin typeface="Tahoma"/>
                <a:cs typeface="Tahoma"/>
              </a:rPr>
              <a:t>Selection </a:t>
            </a:r>
            <a:r>
              <a:rPr sz="900" i="1" spc="-30" dirty="0">
                <a:latin typeface="Arial"/>
                <a:cs typeface="Arial"/>
              </a:rPr>
              <a:t>or </a:t>
            </a:r>
            <a:r>
              <a:rPr sz="900" spc="-25" dirty="0">
                <a:latin typeface="Tahoma"/>
                <a:cs typeface="Tahoma"/>
              </a:rPr>
              <a:t>Feature</a:t>
            </a:r>
            <a:r>
              <a:rPr sz="900" spc="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Synthesis)</a:t>
            </a:r>
            <a:endParaRPr sz="900" dirty="0">
              <a:latin typeface="Tahoma"/>
              <a:cs typeface="Tahoma"/>
            </a:endParaRPr>
          </a:p>
          <a:p>
            <a:pPr marL="367030" indent="-228600">
              <a:lnSpc>
                <a:spcPct val="100000"/>
              </a:lnSpc>
              <a:spcBef>
                <a:spcPts val="15"/>
              </a:spcBef>
              <a:buClr>
                <a:schemeClr val="tx1"/>
              </a:buClr>
              <a:buSzPct val="77777"/>
              <a:buFont typeface="+mj-lt"/>
              <a:buAutoNum type="arabicPeriod"/>
              <a:tabLst>
                <a:tab pos="266065" algn="l"/>
              </a:tabLst>
            </a:pPr>
            <a:r>
              <a:rPr sz="900" spc="-25" dirty="0">
                <a:latin typeface="Tahoma"/>
                <a:cs typeface="Tahoma"/>
              </a:rPr>
              <a:t>Feature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Weighting</a:t>
            </a:r>
            <a:endParaRPr sz="9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Design and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47" y="686922"/>
            <a:ext cx="4444365" cy="2404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12255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75" dirty="0">
                <a:latin typeface="Tahoma"/>
                <a:cs typeface="Tahoma"/>
              </a:rPr>
              <a:t>In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20" dirty="0">
                <a:latin typeface="Tahoma"/>
                <a:cs typeface="Tahoma"/>
              </a:rPr>
              <a:t>topic,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0" dirty="0">
                <a:latin typeface="Tahoma"/>
                <a:cs typeface="Tahoma"/>
              </a:rPr>
              <a:t>typical </a:t>
            </a:r>
            <a:r>
              <a:rPr sz="1000" spc="-35" dirty="0">
                <a:latin typeface="Tahoma"/>
                <a:cs typeface="Tahoma"/>
              </a:rPr>
              <a:t>choice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60" dirty="0">
                <a:latin typeface="Tahoma"/>
                <a:cs typeface="Tahoma"/>
              </a:rPr>
              <a:t>make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5" dirty="0">
                <a:latin typeface="Tahoma"/>
                <a:cs typeface="Tahoma"/>
              </a:rPr>
              <a:t>features  </a:t>
            </a:r>
            <a:r>
              <a:rPr sz="1000" spc="-30" dirty="0">
                <a:latin typeface="Tahoma"/>
                <a:cs typeface="Tahoma"/>
              </a:rPr>
              <a:t>coincide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words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that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occur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training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(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unigram</a:t>
            </a:r>
            <a:r>
              <a:rPr sz="10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model</a:t>
            </a:r>
            <a:r>
              <a:rPr sz="1000" spc="-35" dirty="0">
                <a:latin typeface="Tahoma"/>
                <a:cs typeface="Tahoma"/>
              </a:rPr>
              <a:t>,</a:t>
            </a:r>
            <a:endParaRPr sz="1000">
              <a:latin typeface="Tahoma"/>
              <a:cs typeface="Tahoma"/>
            </a:endParaRPr>
          </a:p>
          <a:p>
            <a:pPr marL="240665">
              <a:lnSpc>
                <a:spcPts val="1190"/>
              </a:lnSpc>
            </a:pPr>
            <a:r>
              <a:rPr sz="1000" spc="-35" dirty="0">
                <a:latin typeface="Tahoma"/>
                <a:cs typeface="Tahoma"/>
              </a:rPr>
              <a:t>a.k.a.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“bag-of-words”)</a:t>
            </a:r>
            <a:endParaRPr sz="1000">
              <a:latin typeface="Tahoma"/>
              <a:cs typeface="Tahoma"/>
            </a:endParaRPr>
          </a:p>
          <a:p>
            <a:pPr marL="240665" marR="35623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5" dirty="0">
                <a:latin typeface="Tahoma"/>
                <a:cs typeface="Tahoma"/>
              </a:rPr>
              <a:t>This </a:t>
            </a:r>
            <a:r>
              <a:rPr sz="1000" spc="-55" dirty="0">
                <a:latin typeface="Tahoma"/>
                <a:cs typeface="Tahoma"/>
              </a:rPr>
              <a:t>may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55" dirty="0">
                <a:latin typeface="Tahoma"/>
                <a:cs typeface="Tahoma"/>
              </a:rPr>
              <a:t>preceded by </a:t>
            </a:r>
            <a:r>
              <a:rPr sz="1000" spc="-15" dirty="0">
                <a:latin typeface="Tahoma"/>
                <a:cs typeface="Tahoma"/>
              </a:rPr>
              <a:t>(a) </a:t>
            </a:r>
            <a:r>
              <a:rPr sz="1000" spc="-35" dirty="0">
                <a:latin typeface="Tahoma"/>
                <a:cs typeface="Tahoma"/>
              </a:rPr>
              <a:t>stop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-40" dirty="0">
                <a:latin typeface="Tahoma"/>
                <a:cs typeface="Tahoma"/>
              </a:rPr>
              <a:t>removal </a:t>
            </a:r>
            <a:r>
              <a:rPr sz="1000" spc="-20" dirty="0">
                <a:latin typeface="Tahoma"/>
                <a:cs typeface="Tahoma"/>
              </a:rPr>
              <a:t>and/or </a:t>
            </a:r>
            <a:r>
              <a:rPr sz="1000" spc="-15" dirty="0">
                <a:latin typeface="Tahoma"/>
                <a:cs typeface="Tahoma"/>
              </a:rPr>
              <a:t>(b) </a:t>
            </a:r>
            <a:r>
              <a:rPr sz="1000" spc="-40" dirty="0">
                <a:latin typeface="Tahoma"/>
                <a:cs typeface="Tahoma"/>
              </a:rPr>
              <a:t>stemming </a:t>
            </a:r>
            <a:r>
              <a:rPr sz="1000" spc="-50" dirty="0">
                <a:latin typeface="Tahoma"/>
                <a:cs typeface="Tahoma"/>
              </a:rPr>
              <a:t>or  </a:t>
            </a:r>
            <a:r>
              <a:rPr sz="1000" spc="-30" dirty="0">
                <a:latin typeface="Tahoma"/>
                <a:cs typeface="Tahoma"/>
              </a:rPr>
              <a:t>lemmatization; </a:t>
            </a:r>
            <a:r>
              <a:rPr sz="1000" spc="-15" dirty="0">
                <a:latin typeface="Tahoma"/>
                <a:cs typeface="Tahoma"/>
              </a:rPr>
              <a:t>(b)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40" dirty="0">
                <a:latin typeface="Tahoma"/>
                <a:cs typeface="Tahoma"/>
              </a:rPr>
              <a:t>meant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5" dirty="0">
                <a:latin typeface="Tahoma"/>
                <a:cs typeface="Tahoma"/>
              </a:rPr>
              <a:t>improve </a:t>
            </a:r>
            <a:r>
              <a:rPr sz="1000" spc="-15" dirty="0">
                <a:latin typeface="Tahoma"/>
                <a:cs typeface="Tahoma"/>
              </a:rPr>
              <a:t>statistical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robustness</a:t>
            </a:r>
            <a:endParaRPr sz="1000">
              <a:latin typeface="Tahoma"/>
              <a:cs typeface="Tahoma"/>
            </a:endParaRPr>
          </a:p>
          <a:p>
            <a:pPr marL="240665" marR="93980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35" dirty="0">
                <a:latin typeface="Tahoma"/>
                <a:cs typeface="Tahoma"/>
              </a:rPr>
              <a:t>dimensionality </a:t>
            </a:r>
            <a:r>
              <a:rPr sz="1000" i="1" spc="20" dirty="0">
                <a:latin typeface="Arial"/>
                <a:cs typeface="Arial"/>
              </a:rPr>
              <a:t>K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vector </a:t>
            </a:r>
            <a:r>
              <a:rPr sz="1000" spc="-55" dirty="0">
                <a:latin typeface="Tahoma"/>
                <a:cs typeface="Tahoma"/>
              </a:rPr>
              <a:t>space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number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-35" dirty="0">
                <a:latin typeface="Tahoma"/>
                <a:cs typeface="Tahoma"/>
              </a:rPr>
              <a:t>(or </a:t>
            </a:r>
            <a:r>
              <a:rPr sz="1000" spc="-45" dirty="0">
                <a:latin typeface="Tahoma"/>
                <a:cs typeface="Tahoma"/>
              </a:rPr>
              <a:t>stems, </a:t>
            </a:r>
            <a:r>
              <a:rPr sz="1000" spc="-50" dirty="0">
                <a:latin typeface="Tahoma"/>
                <a:cs typeface="Tahoma"/>
              </a:rPr>
              <a:t>or  </a:t>
            </a:r>
            <a:r>
              <a:rPr sz="1000" spc="-45" dirty="0">
                <a:latin typeface="Tahoma"/>
                <a:cs typeface="Tahoma"/>
              </a:rPr>
              <a:t>lemmas)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that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occur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least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once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training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set,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can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easily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i="1" spc="-10" dirty="0">
                <a:latin typeface="Arial"/>
                <a:cs typeface="Arial"/>
              </a:rPr>
              <a:t>O</a:t>
            </a:r>
            <a:r>
              <a:rPr sz="1000" spc="-10" dirty="0">
                <a:latin typeface="Tahoma"/>
                <a:cs typeface="Tahoma"/>
              </a:rPr>
              <a:t>(10</a:t>
            </a:r>
            <a:r>
              <a:rPr sz="1050" spc="-15" baseline="27777" dirty="0">
                <a:latin typeface="Arial"/>
                <a:cs typeface="Arial"/>
              </a:rPr>
              <a:t>5</a:t>
            </a:r>
            <a:r>
              <a:rPr sz="1000" spc="-1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240665" marR="155575" indent="-127000" algn="just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15" dirty="0">
                <a:latin typeface="Tahoma"/>
                <a:cs typeface="Tahoma"/>
              </a:rPr>
              <a:t>But </a:t>
            </a:r>
            <a:r>
              <a:rPr sz="1000" spc="-50" dirty="0">
                <a:latin typeface="Tahoma"/>
                <a:cs typeface="Tahoma"/>
              </a:rPr>
              <a:t>each </a:t>
            </a:r>
            <a:r>
              <a:rPr sz="1000" spc="-35" dirty="0">
                <a:latin typeface="Tahoma"/>
                <a:cs typeface="Tahoma"/>
              </a:rPr>
              <a:t>document usually </a:t>
            </a:r>
            <a:r>
              <a:rPr sz="1000" spc="-30" dirty="0">
                <a:latin typeface="Tahoma"/>
                <a:cs typeface="Tahoma"/>
              </a:rPr>
              <a:t>contains </a:t>
            </a:r>
            <a:r>
              <a:rPr sz="1000" i="1" spc="-10" dirty="0">
                <a:latin typeface="Arial"/>
                <a:cs typeface="Arial"/>
              </a:rPr>
              <a:t>O</a:t>
            </a:r>
            <a:r>
              <a:rPr sz="1000" spc="-10" dirty="0">
                <a:latin typeface="Tahoma"/>
                <a:cs typeface="Tahoma"/>
              </a:rPr>
              <a:t>(10</a:t>
            </a:r>
            <a:r>
              <a:rPr sz="1050" spc="-15" baseline="27777" dirty="0">
                <a:latin typeface="Arial"/>
                <a:cs typeface="Arial"/>
              </a:rPr>
              <a:t>5</a:t>
            </a:r>
            <a:r>
              <a:rPr sz="1000" spc="-10" dirty="0">
                <a:latin typeface="Tahoma"/>
                <a:cs typeface="Tahoma"/>
              </a:rPr>
              <a:t>) </a:t>
            </a:r>
            <a:r>
              <a:rPr sz="1000" spc="-45" dirty="0">
                <a:latin typeface="Tahoma"/>
                <a:cs typeface="Tahoma"/>
              </a:rPr>
              <a:t>unique </a:t>
            </a:r>
            <a:r>
              <a:rPr sz="1000" spc="-55" dirty="0">
                <a:latin typeface="Tahoma"/>
                <a:cs typeface="Tahoma"/>
              </a:rPr>
              <a:t>words! </a:t>
            </a:r>
            <a:r>
              <a:rPr sz="1000" spc="-60" dirty="0">
                <a:latin typeface="Tahoma"/>
                <a:cs typeface="Tahoma"/>
              </a:rPr>
              <a:t>If </a:t>
            </a:r>
            <a:r>
              <a:rPr sz="1000" spc="-90" dirty="0">
                <a:latin typeface="Tahoma"/>
                <a:cs typeface="Tahoma"/>
              </a:rPr>
              <a:t>we </a:t>
            </a:r>
            <a:r>
              <a:rPr sz="1000" spc="-25" dirty="0">
                <a:latin typeface="Tahoma"/>
                <a:cs typeface="Tahoma"/>
              </a:rPr>
              <a:t>indicate 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absence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-35" dirty="0">
                <a:latin typeface="Tahoma"/>
                <a:cs typeface="Tahoma"/>
              </a:rPr>
              <a:t>from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5" dirty="0">
                <a:latin typeface="Tahoma"/>
                <a:cs typeface="Tahoma"/>
              </a:rPr>
              <a:t>document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40" dirty="0">
                <a:latin typeface="Tahoma"/>
                <a:cs typeface="Tahoma"/>
              </a:rPr>
              <a:t>0,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60" dirty="0">
                <a:latin typeface="Tahoma"/>
                <a:cs typeface="Tahoma"/>
              </a:rPr>
              <a:t>means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55" dirty="0">
                <a:latin typeface="Tahoma"/>
                <a:cs typeface="Tahoma"/>
              </a:rPr>
              <a:t>these </a:t>
            </a:r>
            <a:r>
              <a:rPr sz="1000" spc="-45" dirty="0">
                <a:latin typeface="Tahoma"/>
                <a:cs typeface="Tahoma"/>
              </a:rPr>
              <a:t>vectors 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5" dirty="0">
                <a:latin typeface="Tahoma"/>
                <a:cs typeface="Tahoma"/>
              </a:rPr>
              <a:t>usually </a:t>
            </a:r>
            <a:r>
              <a:rPr sz="1000" spc="-50" dirty="0">
                <a:latin typeface="Tahoma"/>
                <a:cs typeface="Tahoma"/>
              </a:rPr>
              <a:t>very</a:t>
            </a:r>
            <a:r>
              <a:rPr sz="1000" spc="15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“sparse”</a:t>
            </a:r>
            <a:endParaRPr sz="1000">
              <a:latin typeface="Tahoma"/>
              <a:cs typeface="Tahoma"/>
            </a:endParaRPr>
          </a:p>
          <a:p>
            <a:pPr marL="240665" marR="140970" indent="-127000" algn="just">
              <a:lnSpc>
                <a:spcPct val="100000"/>
              </a:lnSpc>
              <a:spcBef>
                <a:spcPts val="78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Vector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sparsity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high dimensionality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5" dirty="0">
                <a:latin typeface="Tahoma"/>
                <a:cs typeface="Tahoma"/>
              </a:rPr>
              <a:t>possibly the </a:t>
            </a:r>
            <a:r>
              <a:rPr sz="1000" spc="-50" dirty="0">
                <a:latin typeface="Tahoma"/>
                <a:cs typeface="Tahoma"/>
              </a:rPr>
              <a:t>two </a:t>
            </a:r>
            <a:r>
              <a:rPr sz="1000" spc="-35" dirty="0">
                <a:latin typeface="Tahoma"/>
                <a:cs typeface="Tahoma"/>
              </a:rPr>
              <a:t>most </a:t>
            </a:r>
            <a:r>
              <a:rPr sz="1000" spc="-25" dirty="0">
                <a:latin typeface="Tahoma"/>
                <a:cs typeface="Tahoma"/>
              </a:rPr>
              <a:t>important  </a:t>
            </a:r>
            <a:r>
              <a:rPr sz="1000" spc="-30" dirty="0">
                <a:latin typeface="Tahoma"/>
                <a:cs typeface="Tahoma"/>
              </a:rPr>
              <a:t>characteristics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0" dirty="0">
                <a:latin typeface="Tahoma"/>
                <a:cs typeface="Tahoma"/>
              </a:rPr>
              <a:t>distinguish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35" dirty="0">
                <a:latin typeface="Tahoma"/>
                <a:cs typeface="Tahoma"/>
              </a:rPr>
              <a:t>from other </a:t>
            </a:r>
            <a:r>
              <a:rPr sz="1000" spc="-25" dirty="0">
                <a:latin typeface="Tahoma"/>
                <a:cs typeface="Tahoma"/>
              </a:rPr>
              <a:t>instantiations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0" dirty="0">
                <a:latin typeface="Tahoma"/>
                <a:cs typeface="Tahoma"/>
              </a:rPr>
              <a:t>data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mining)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Design and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598314"/>
            <a:ext cx="4218305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5" dirty="0">
                <a:latin typeface="Tahoma"/>
                <a:cs typeface="Tahoma"/>
              </a:rPr>
              <a:t>Word </a:t>
            </a:r>
            <a:r>
              <a:rPr sz="1000" i="1" spc="-45" dirty="0">
                <a:latin typeface="Arial"/>
                <a:cs typeface="Arial"/>
              </a:rPr>
              <a:t>n</a:t>
            </a:r>
            <a:r>
              <a:rPr sz="1000" spc="-45" dirty="0">
                <a:latin typeface="Tahoma"/>
                <a:cs typeface="Tahoma"/>
              </a:rPr>
              <a:t>-grams </a:t>
            </a:r>
            <a:r>
              <a:rPr sz="1000" spc="-30" dirty="0">
                <a:latin typeface="Tahoma"/>
                <a:cs typeface="Tahoma"/>
              </a:rPr>
              <a:t>(i.e., </a:t>
            </a:r>
            <a:r>
              <a:rPr sz="1000" spc="-60" dirty="0">
                <a:latin typeface="Tahoma"/>
                <a:cs typeface="Tahoma"/>
              </a:rPr>
              <a:t>sequences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i="1" spc="-45" dirty="0">
                <a:latin typeface="Arial"/>
                <a:cs typeface="Arial"/>
              </a:rPr>
              <a:t>n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5" dirty="0">
                <a:latin typeface="Tahoma"/>
                <a:cs typeface="Tahoma"/>
              </a:rPr>
              <a:t>frequently </a:t>
            </a:r>
            <a:r>
              <a:rPr sz="1000" spc="-25" dirty="0">
                <a:latin typeface="Tahoma"/>
                <a:cs typeface="Tahoma"/>
              </a:rPr>
              <a:t>occur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i="1" spc="-5" dirty="0">
                <a:latin typeface="Arial"/>
                <a:cs typeface="Arial"/>
              </a:rPr>
              <a:t>D </a:t>
            </a:r>
            <a:r>
              <a:rPr sz="1000" spc="-50" dirty="0">
                <a:latin typeface="Tahoma"/>
                <a:cs typeface="Tahoma"/>
              </a:rPr>
              <a:t>– </a:t>
            </a:r>
            <a:r>
              <a:rPr sz="1000" spc="-35" dirty="0">
                <a:latin typeface="Tahoma"/>
                <a:cs typeface="Tahoma"/>
              </a:rPr>
              <a:t>a.k.a.  </a:t>
            </a:r>
            <a:r>
              <a:rPr sz="1000" spc="-15" dirty="0">
                <a:latin typeface="Tahoma"/>
                <a:cs typeface="Tahoma"/>
              </a:rPr>
              <a:t>“shingles”) </a:t>
            </a:r>
            <a:r>
              <a:rPr sz="1000" spc="-55" dirty="0">
                <a:latin typeface="Tahoma"/>
                <a:cs typeface="Tahoma"/>
              </a:rPr>
              <a:t>may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25" dirty="0">
                <a:latin typeface="Tahoma"/>
                <a:cs typeface="Tahoma"/>
              </a:rPr>
              <a:t>optionally </a:t>
            </a:r>
            <a:r>
              <a:rPr sz="1000" spc="-55" dirty="0">
                <a:latin typeface="Tahoma"/>
                <a:cs typeface="Tahoma"/>
              </a:rPr>
              <a:t>added;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usually </a:t>
            </a:r>
            <a:r>
              <a:rPr sz="1000" spc="-20" dirty="0">
                <a:latin typeface="Tahoma"/>
                <a:cs typeface="Tahoma"/>
              </a:rPr>
              <a:t>limited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i="1" spc="-45" dirty="0">
                <a:latin typeface="Arial"/>
                <a:cs typeface="Arial"/>
              </a:rPr>
              <a:t>n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spc="-50" dirty="0">
                <a:latin typeface="Tahoma"/>
                <a:cs typeface="Tahoma"/>
              </a:rPr>
              <a:t>2 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unigram+bigram</a:t>
            </a:r>
            <a:r>
              <a:rPr sz="1000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model</a:t>
            </a:r>
            <a:r>
              <a:rPr sz="1000" spc="-3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0503" y="1151280"/>
            <a:ext cx="2900045" cy="0"/>
          </a:xfrm>
          <a:custGeom>
            <a:avLst/>
            <a:gdLst/>
            <a:ahLst/>
            <a:cxnLst/>
            <a:rect l="l" t="t" r="r" b="b"/>
            <a:pathLst>
              <a:path w="2900045">
                <a:moveTo>
                  <a:pt x="0" y="0"/>
                </a:moveTo>
                <a:lnTo>
                  <a:pt x="290003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3043" y="1151280"/>
            <a:ext cx="858519" cy="768985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Word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Unigrams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17115" y="1153795"/>
            <a:ext cx="76835" cy="156845"/>
            <a:chOff x="1917115" y="1153795"/>
            <a:chExt cx="76835" cy="156845"/>
          </a:xfrm>
        </p:grpSpPr>
        <p:sp>
          <p:nvSpPr>
            <p:cNvPr id="7" name="object 7"/>
            <p:cNvSpPr/>
            <p:nvPr/>
          </p:nvSpPr>
          <p:spPr>
            <a:xfrm>
              <a:off x="1919655" y="1156335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5">
                  <a:moveTo>
                    <a:pt x="0" y="0"/>
                  </a:moveTo>
                  <a:lnTo>
                    <a:pt x="7170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22183" y="1158875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88819" y="1158875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9655" y="1307604"/>
              <a:ext cx="71755" cy="0"/>
            </a:xfrm>
            <a:custGeom>
              <a:avLst/>
              <a:gdLst/>
              <a:ahLst/>
              <a:cxnLst/>
              <a:rect l="l" t="t" r="r" b="b"/>
              <a:pathLst>
                <a:path w="71755">
                  <a:moveTo>
                    <a:pt x="0" y="0"/>
                  </a:moveTo>
                  <a:lnTo>
                    <a:pt x="7170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19655" y="1153196"/>
            <a:ext cx="189230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78008" y="1153807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15632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06955" y="1308594"/>
            <a:ext cx="9715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9499" y="1312659"/>
            <a:ext cx="421640" cy="150495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65"/>
              </a:spcBef>
            </a:pPr>
            <a:r>
              <a:rPr sz="800" spc="-15" dirty="0">
                <a:latin typeface="Arial"/>
                <a:cs typeface="Arial"/>
              </a:rPr>
              <a:t>swimmer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6032" y="1308594"/>
            <a:ext cx="13665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4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56192" y="1307592"/>
            <a:ext cx="1424940" cy="314325"/>
            <a:chOff x="2456192" y="1307592"/>
            <a:chExt cx="1424940" cy="314325"/>
          </a:xfrm>
        </p:grpSpPr>
        <p:sp>
          <p:nvSpPr>
            <p:cNvPr id="17" name="object 17"/>
            <p:cNvSpPr/>
            <p:nvPr/>
          </p:nvSpPr>
          <p:spPr>
            <a:xfrm>
              <a:off x="3878008" y="1310132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15539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58732" y="1468069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898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61260" y="1470596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46095" y="1470596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58732" y="1619338"/>
              <a:ext cx="190500" cy="0"/>
            </a:xfrm>
            <a:custGeom>
              <a:avLst/>
              <a:gdLst/>
              <a:ahLst/>
              <a:cxnLst/>
              <a:rect l="l" t="t" r="r" b="b"/>
              <a:pathLst>
                <a:path w="190500">
                  <a:moveTo>
                    <a:pt x="0" y="0"/>
                  </a:moveTo>
                  <a:lnTo>
                    <a:pt x="18989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906955" y="1464931"/>
            <a:ext cx="19056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81935" y="1463001"/>
            <a:ext cx="1198880" cy="334010"/>
            <a:chOff x="2681935" y="1463001"/>
            <a:chExt cx="1198880" cy="334010"/>
          </a:xfrm>
        </p:grpSpPr>
        <p:sp>
          <p:nvSpPr>
            <p:cNvPr id="24" name="object 24"/>
            <p:cNvSpPr/>
            <p:nvPr/>
          </p:nvSpPr>
          <p:spPr>
            <a:xfrm>
              <a:off x="3878008" y="1465541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15632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684475" y="1624393"/>
              <a:ext cx="446405" cy="0"/>
            </a:xfrm>
            <a:custGeom>
              <a:avLst/>
              <a:gdLst/>
              <a:ahLst/>
              <a:cxnLst/>
              <a:rect l="l" t="t" r="r" b="b"/>
              <a:pathLst>
                <a:path w="446405">
                  <a:moveTo>
                    <a:pt x="0" y="0"/>
                  </a:moveTo>
                  <a:lnTo>
                    <a:pt x="44611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7002" y="162692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164960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28060" y="1626920"/>
              <a:ext cx="0" cy="165100"/>
            </a:xfrm>
            <a:custGeom>
              <a:avLst/>
              <a:gdLst/>
              <a:ahLst/>
              <a:cxnLst/>
              <a:rect l="l" t="t" r="r" b="b"/>
              <a:pathLst>
                <a:path h="165100">
                  <a:moveTo>
                    <a:pt x="0" y="164960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84475" y="1794421"/>
              <a:ext cx="446405" cy="0"/>
            </a:xfrm>
            <a:custGeom>
              <a:avLst/>
              <a:gdLst/>
              <a:ahLst/>
              <a:cxnLst/>
              <a:rect l="l" t="t" r="r" b="b"/>
              <a:pathLst>
                <a:path w="446405">
                  <a:moveTo>
                    <a:pt x="0" y="0"/>
                  </a:moveTo>
                  <a:lnTo>
                    <a:pt x="44611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906955" y="1620328"/>
            <a:ext cx="19056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78008" y="1621866"/>
            <a:ext cx="0" cy="175260"/>
          </a:xfrm>
          <a:custGeom>
            <a:avLst/>
            <a:gdLst/>
            <a:ahLst/>
            <a:cxnLst/>
            <a:rect l="l" t="t" r="r" b="b"/>
            <a:pathLst>
              <a:path h="175260">
                <a:moveTo>
                  <a:pt x="0" y="17508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02102" y="1767165"/>
            <a:ext cx="1155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10" dirty="0">
                <a:latin typeface="Arial"/>
                <a:cs typeface="Arial"/>
              </a:rPr>
              <a:t>...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7963" y="1794408"/>
            <a:ext cx="2905125" cy="128270"/>
            <a:chOff x="977963" y="1794408"/>
            <a:chExt cx="2905125" cy="128270"/>
          </a:xfrm>
        </p:grpSpPr>
        <p:sp>
          <p:nvSpPr>
            <p:cNvPr id="33" name="object 33"/>
            <p:cNvSpPr/>
            <p:nvPr/>
          </p:nvSpPr>
          <p:spPr>
            <a:xfrm>
              <a:off x="3878008" y="1796948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0503" y="1919681"/>
              <a:ext cx="2900045" cy="0"/>
            </a:xfrm>
            <a:custGeom>
              <a:avLst/>
              <a:gdLst/>
              <a:ahLst/>
              <a:cxnLst/>
              <a:rect l="l" t="t" r="r" b="b"/>
              <a:pathLst>
                <a:path w="2900045">
                  <a:moveTo>
                    <a:pt x="0" y="0"/>
                  </a:moveTo>
                  <a:lnTo>
                    <a:pt x="290003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83043" y="1919681"/>
            <a:ext cx="858519" cy="789940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Word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Bigrams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17115" y="1919668"/>
            <a:ext cx="1964055" cy="315595"/>
            <a:chOff x="1917115" y="1919668"/>
            <a:chExt cx="1964055" cy="315595"/>
          </a:xfrm>
        </p:grpSpPr>
        <p:sp>
          <p:nvSpPr>
            <p:cNvPr id="37" name="object 37"/>
            <p:cNvSpPr/>
            <p:nvPr/>
          </p:nvSpPr>
          <p:spPr>
            <a:xfrm>
              <a:off x="1919655" y="1924735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22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22183" y="1927275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20353" y="1927275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19655" y="2076005"/>
              <a:ext cx="503555" cy="0"/>
            </a:xfrm>
            <a:custGeom>
              <a:avLst/>
              <a:gdLst/>
              <a:ahLst/>
              <a:cxnLst/>
              <a:rect l="l" t="t" r="r" b="b"/>
              <a:pathLst>
                <a:path w="503555">
                  <a:moveTo>
                    <a:pt x="0" y="0"/>
                  </a:moveTo>
                  <a:lnTo>
                    <a:pt x="503224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78008" y="1922208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15632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7199" y="2081060"/>
              <a:ext cx="621665" cy="0"/>
            </a:xfrm>
            <a:custGeom>
              <a:avLst/>
              <a:gdLst/>
              <a:ahLst/>
              <a:cxnLst/>
              <a:rect l="l" t="t" r="r" b="b"/>
              <a:pathLst>
                <a:path w="621664">
                  <a:moveTo>
                    <a:pt x="0" y="0"/>
                  </a:moveTo>
                  <a:lnTo>
                    <a:pt x="62142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9726" y="2083600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46095" y="2083600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7199" y="2232329"/>
              <a:ext cx="621665" cy="0"/>
            </a:xfrm>
            <a:custGeom>
              <a:avLst/>
              <a:gdLst/>
              <a:ahLst/>
              <a:cxnLst/>
              <a:rect l="l" t="t" r="r" b="b"/>
              <a:pathLst>
                <a:path w="621664">
                  <a:moveTo>
                    <a:pt x="0" y="0"/>
                  </a:moveTo>
                  <a:lnTo>
                    <a:pt x="621423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906955" y="1886737"/>
            <a:ext cx="1905635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100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 </a:t>
            </a:r>
            <a:r>
              <a:rPr sz="800" spc="-25" dirty="0">
                <a:latin typeface="Arial"/>
                <a:cs typeface="Arial"/>
              </a:rPr>
              <a:t>swims  </a:t>
            </a: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456192" y="2076005"/>
            <a:ext cx="1424940" cy="335280"/>
            <a:chOff x="2456192" y="2076005"/>
            <a:chExt cx="1424940" cy="335280"/>
          </a:xfrm>
        </p:grpSpPr>
        <p:sp>
          <p:nvSpPr>
            <p:cNvPr id="48" name="object 48"/>
            <p:cNvSpPr/>
            <p:nvPr/>
          </p:nvSpPr>
          <p:spPr>
            <a:xfrm>
              <a:off x="3878008" y="2078545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15632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58732" y="2237397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4">
                  <a:moveTo>
                    <a:pt x="0" y="0"/>
                  </a:moveTo>
                  <a:lnTo>
                    <a:pt x="67185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461260" y="223992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69">
                  <a:moveTo>
                    <a:pt x="0" y="16588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28060" y="2239924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69">
                  <a:moveTo>
                    <a:pt x="0" y="16588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58732" y="2408339"/>
              <a:ext cx="672465" cy="0"/>
            </a:xfrm>
            <a:custGeom>
              <a:avLst/>
              <a:gdLst/>
              <a:ahLst/>
              <a:cxnLst/>
              <a:rect l="l" t="t" r="r" b="b"/>
              <a:pathLst>
                <a:path w="672464">
                  <a:moveTo>
                    <a:pt x="0" y="0"/>
                  </a:moveTo>
                  <a:lnTo>
                    <a:pt x="671855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906955" y="2234258"/>
            <a:ext cx="19056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2681935" y="2232329"/>
            <a:ext cx="1198880" cy="354965"/>
            <a:chOff x="2681935" y="2232329"/>
            <a:chExt cx="1198880" cy="354965"/>
          </a:xfrm>
        </p:grpSpPr>
        <p:sp>
          <p:nvSpPr>
            <p:cNvPr id="55" name="object 55"/>
            <p:cNvSpPr/>
            <p:nvPr/>
          </p:nvSpPr>
          <p:spPr>
            <a:xfrm>
              <a:off x="3878008" y="2234869"/>
              <a:ext cx="0" cy="176530"/>
            </a:xfrm>
            <a:custGeom>
              <a:avLst/>
              <a:gdLst/>
              <a:ahLst/>
              <a:cxnLst/>
              <a:rect l="l" t="t" r="r" b="b"/>
              <a:pathLst>
                <a:path h="176530">
                  <a:moveTo>
                    <a:pt x="0" y="176009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84475" y="2413406"/>
              <a:ext cx="673100" cy="0"/>
            </a:xfrm>
            <a:custGeom>
              <a:avLst/>
              <a:gdLst/>
              <a:ahLst/>
              <a:cxnLst/>
              <a:rect l="l" t="t" r="r" b="b"/>
              <a:pathLst>
                <a:path w="673100">
                  <a:moveTo>
                    <a:pt x="0" y="0"/>
                  </a:moveTo>
                  <a:lnTo>
                    <a:pt x="67308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87002" y="241593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69">
                  <a:moveTo>
                    <a:pt x="0" y="16588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55035" y="241593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69">
                  <a:moveTo>
                    <a:pt x="0" y="165887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84475" y="2584361"/>
              <a:ext cx="673100" cy="0"/>
            </a:xfrm>
            <a:custGeom>
              <a:avLst/>
              <a:gdLst/>
              <a:ahLst/>
              <a:cxnLst/>
              <a:rect l="l" t="t" r="r" b="b"/>
              <a:pathLst>
                <a:path w="673100">
                  <a:moveTo>
                    <a:pt x="0" y="0"/>
                  </a:moveTo>
                  <a:lnTo>
                    <a:pt x="67308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906955" y="2410268"/>
            <a:ext cx="19056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swimmer </a:t>
            </a:r>
            <a:r>
              <a:rPr sz="800" spc="-25" dirty="0">
                <a:latin typeface="Arial"/>
                <a:cs typeface="Arial"/>
              </a:rPr>
              <a:t>likes </a:t>
            </a:r>
            <a:r>
              <a:rPr sz="800" spc="-10" dirty="0">
                <a:latin typeface="Arial"/>
                <a:cs typeface="Arial"/>
              </a:rPr>
              <a:t>swimming </a:t>
            </a:r>
            <a:r>
              <a:rPr sz="800" spc="-5" dirty="0">
                <a:latin typeface="Arial"/>
                <a:cs typeface="Arial"/>
              </a:rPr>
              <a:t>thus </a:t>
            </a:r>
            <a:r>
              <a:rPr sz="800" spc="-40" dirty="0">
                <a:latin typeface="Arial"/>
                <a:cs typeface="Arial"/>
              </a:rPr>
              <a:t>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swims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78008" y="2410879"/>
            <a:ext cx="0" cy="176530"/>
          </a:xfrm>
          <a:custGeom>
            <a:avLst/>
            <a:gdLst/>
            <a:ahLst/>
            <a:cxnLst/>
            <a:rect l="l" t="t" r="r" b="b"/>
            <a:pathLst>
              <a:path h="176530">
                <a:moveTo>
                  <a:pt x="0" y="176009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802102" y="2557105"/>
            <a:ext cx="1155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10" dirty="0">
                <a:latin typeface="Arial"/>
                <a:cs typeface="Arial"/>
              </a:rPr>
              <a:t>...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80503" y="2586888"/>
            <a:ext cx="2900045" cy="125730"/>
            <a:chOff x="980503" y="2586888"/>
            <a:chExt cx="2900045" cy="125730"/>
          </a:xfrm>
        </p:grpSpPr>
        <p:sp>
          <p:nvSpPr>
            <p:cNvPr id="64" name="object 64"/>
            <p:cNvSpPr/>
            <p:nvPr/>
          </p:nvSpPr>
          <p:spPr>
            <a:xfrm>
              <a:off x="3878008" y="2586888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0503" y="2709621"/>
              <a:ext cx="2900045" cy="0"/>
            </a:xfrm>
            <a:custGeom>
              <a:avLst/>
              <a:gdLst/>
              <a:ahLst/>
              <a:cxnLst/>
              <a:rect l="l" t="t" r="r" b="b"/>
              <a:pathLst>
                <a:path w="2900045">
                  <a:moveTo>
                    <a:pt x="0" y="0"/>
                  </a:moveTo>
                  <a:lnTo>
                    <a:pt x="290003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40347" y="2774663"/>
            <a:ext cx="4177029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higher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value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i="1" spc="-30" dirty="0">
                <a:latin typeface="Arial"/>
                <a:cs typeface="Arial"/>
              </a:rPr>
              <a:t>n</a:t>
            </a:r>
            <a:r>
              <a:rPr sz="1000" spc="-30" dirty="0">
                <a:latin typeface="Tahoma"/>
                <a:cs typeface="Tahoma"/>
              </a:rPr>
              <a:t>,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higher </a:t>
            </a:r>
            <a:r>
              <a:rPr sz="1000" spc="-35" dirty="0">
                <a:latin typeface="Tahoma"/>
                <a:cs typeface="Tahoma"/>
              </a:rPr>
              <a:t>the semantic significance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the  dimensionality </a:t>
            </a:r>
            <a:r>
              <a:rPr sz="1000" i="1" spc="20" dirty="0">
                <a:latin typeface="Arial"/>
                <a:cs typeface="Arial"/>
              </a:rPr>
              <a:t>K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resulting </a:t>
            </a:r>
            <a:r>
              <a:rPr sz="1000" spc="-40" dirty="0">
                <a:latin typeface="Tahoma"/>
                <a:cs typeface="Tahoma"/>
              </a:rPr>
              <a:t>representation,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lower </a:t>
            </a:r>
            <a:r>
              <a:rPr sz="1000" spc="-15" dirty="0">
                <a:latin typeface="Tahoma"/>
                <a:cs typeface="Tahoma"/>
              </a:rPr>
              <a:t>its statistical  </a:t>
            </a:r>
            <a:r>
              <a:rPr sz="1000" spc="-45" dirty="0">
                <a:latin typeface="Tahoma"/>
                <a:cs typeface="Tahoma"/>
              </a:rPr>
              <a:t>robustness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Design and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647" y="790173"/>
            <a:ext cx="4257675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marR="177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52400" algn="l"/>
              </a:tabLst>
            </a:pPr>
            <a:r>
              <a:rPr sz="1000" spc="10" dirty="0">
                <a:latin typeface="Tahoma"/>
                <a:cs typeface="Tahoma"/>
              </a:rPr>
              <a:t>An </a:t>
            </a:r>
            <a:r>
              <a:rPr sz="1000" spc="-30" dirty="0">
                <a:latin typeface="Tahoma"/>
                <a:cs typeface="Tahoma"/>
              </a:rPr>
              <a:t>alternative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process above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60" dirty="0">
                <a:latin typeface="Tahoma"/>
                <a:cs typeface="Tahoma"/>
              </a:rPr>
              <a:t>make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5" dirty="0">
                <a:latin typeface="Tahoma"/>
                <a:cs typeface="Tahoma"/>
              </a:rPr>
              <a:t>features </a:t>
            </a:r>
            <a:r>
              <a:rPr sz="1000" spc="-30" dirty="0">
                <a:latin typeface="Tahoma"/>
                <a:cs typeface="Tahoma"/>
              </a:rPr>
              <a:t>coincide 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character </a:t>
            </a:r>
            <a:r>
              <a:rPr sz="1000" i="1" spc="-4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-grams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i="1" spc="-45" dirty="0">
                <a:latin typeface="Arial"/>
                <a:cs typeface="Arial"/>
              </a:rPr>
              <a:t>n </a:t>
            </a:r>
            <a:r>
              <a:rPr sz="1000" i="1" spc="-145" dirty="0">
                <a:latin typeface="Meiryo"/>
                <a:cs typeface="Meiryo"/>
              </a:rPr>
              <a:t>∈ </a:t>
            </a:r>
            <a:r>
              <a:rPr sz="1000" i="1" spc="-85" dirty="0">
                <a:latin typeface="Meiryo"/>
                <a:cs typeface="Meiryo"/>
              </a:rPr>
              <a:t>{</a:t>
            </a:r>
            <a:r>
              <a:rPr sz="1000" spc="-85" dirty="0">
                <a:latin typeface="Tahoma"/>
                <a:cs typeface="Tahoma"/>
              </a:rPr>
              <a:t>3</a:t>
            </a:r>
            <a:r>
              <a:rPr sz="1000" i="1" spc="-85" dirty="0">
                <a:latin typeface="Verdana"/>
                <a:cs typeface="Verdana"/>
              </a:rPr>
              <a:t>, </a:t>
            </a:r>
            <a:r>
              <a:rPr sz="1000" spc="-70" dirty="0">
                <a:latin typeface="Tahoma"/>
                <a:cs typeface="Tahoma"/>
              </a:rPr>
              <a:t>4</a:t>
            </a:r>
            <a:r>
              <a:rPr sz="1000" i="1" spc="-70" dirty="0">
                <a:latin typeface="Verdana"/>
                <a:cs typeface="Verdana"/>
              </a:rPr>
              <a:t>, </a:t>
            </a:r>
            <a:r>
              <a:rPr sz="1000" spc="-50" dirty="0">
                <a:latin typeface="Tahoma"/>
                <a:cs typeface="Tahoma"/>
              </a:rPr>
              <a:t>5</a:t>
            </a:r>
            <a:r>
              <a:rPr sz="1000" i="1" spc="-50" dirty="0">
                <a:latin typeface="Meiryo"/>
                <a:cs typeface="Meiryo"/>
              </a:rPr>
              <a:t>}</a:t>
            </a:r>
            <a:r>
              <a:rPr sz="1000" spc="-50" dirty="0">
                <a:latin typeface="Tahoma"/>
                <a:cs typeface="Tahoma"/>
              </a:rPr>
              <a:t>)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25" dirty="0">
                <a:latin typeface="Tahoma"/>
                <a:cs typeface="Tahoma"/>
              </a:rPr>
              <a:t>occur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i="1" spc="-5" dirty="0">
                <a:latin typeface="Arial"/>
                <a:cs typeface="Arial"/>
              </a:rPr>
              <a:t>D</a:t>
            </a:r>
            <a:r>
              <a:rPr sz="1000" spc="-5" dirty="0">
                <a:latin typeface="Tahoma"/>
                <a:cs typeface="Tahoma"/>
              </a:rPr>
              <a:t>; </a:t>
            </a:r>
            <a:r>
              <a:rPr sz="1000" spc="-45" dirty="0">
                <a:latin typeface="Tahoma"/>
                <a:cs typeface="Tahoma"/>
              </a:rPr>
              <a:t>useful  </a:t>
            </a:r>
            <a:r>
              <a:rPr sz="1000" spc="-35" dirty="0">
                <a:latin typeface="Tahoma"/>
                <a:cs typeface="Tahoma"/>
              </a:rPr>
              <a:t>especially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55" dirty="0">
                <a:latin typeface="Tahoma"/>
                <a:cs typeface="Tahoma"/>
              </a:rPr>
              <a:t>degraded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30" dirty="0">
                <a:latin typeface="Tahoma"/>
                <a:cs typeface="Tahoma"/>
              </a:rPr>
              <a:t>resulting </a:t>
            </a:r>
            <a:r>
              <a:rPr sz="1000" spc="-35" dirty="0">
                <a:latin typeface="Tahoma"/>
                <a:cs typeface="Tahoma"/>
              </a:rPr>
              <a:t>from </a:t>
            </a:r>
            <a:r>
              <a:rPr sz="1000" spc="25" dirty="0">
                <a:latin typeface="Tahoma"/>
                <a:cs typeface="Tahoma"/>
              </a:rPr>
              <a:t>OCR</a:t>
            </a:r>
            <a:r>
              <a:rPr sz="1000" spc="14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10" dirty="0">
                <a:latin typeface="Tahoma"/>
                <a:cs typeface="Tahoma"/>
              </a:rPr>
              <a:t>ASR)</a:t>
            </a:r>
            <a:r>
              <a:rPr sz="1050" spc="15" baseline="27777" dirty="0">
                <a:latin typeface="Arial"/>
                <a:cs typeface="Arial"/>
              </a:rPr>
              <a:t>2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2773" y="1343139"/>
            <a:ext cx="2535555" cy="0"/>
          </a:xfrm>
          <a:custGeom>
            <a:avLst/>
            <a:gdLst/>
            <a:ahLst/>
            <a:cxnLst/>
            <a:rect l="l" t="t" r="r" b="b"/>
            <a:pathLst>
              <a:path w="2535554">
                <a:moveTo>
                  <a:pt x="0" y="0"/>
                </a:moveTo>
                <a:lnTo>
                  <a:pt x="2535491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5313" y="1343139"/>
            <a:ext cx="984250" cy="1000760"/>
          </a:xfrm>
          <a:prstGeom prst="rect">
            <a:avLst/>
          </a:prstGeom>
          <a:ln w="505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5"/>
              </a:spcBef>
            </a:pPr>
            <a:r>
              <a:rPr sz="800" spc="-15" dirty="0">
                <a:latin typeface="Arial"/>
                <a:cs typeface="Arial"/>
              </a:rPr>
              <a:t>Character</a:t>
            </a:r>
            <a:r>
              <a:rPr sz="800" spc="40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5-grams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26348" y="1343126"/>
            <a:ext cx="1471930" cy="300355"/>
            <a:chOff x="2226348" y="1343126"/>
            <a:chExt cx="1471930" cy="300355"/>
          </a:xfrm>
        </p:grpSpPr>
        <p:sp>
          <p:nvSpPr>
            <p:cNvPr id="7" name="object 7"/>
            <p:cNvSpPr/>
            <p:nvPr/>
          </p:nvSpPr>
          <p:spPr>
            <a:xfrm>
              <a:off x="2228888" y="1348194"/>
              <a:ext cx="267970" cy="0"/>
            </a:xfrm>
            <a:custGeom>
              <a:avLst/>
              <a:gdLst/>
              <a:ahLst/>
              <a:cxnLst/>
              <a:rect l="l" t="t" r="r" b="b"/>
              <a:pathLst>
                <a:path w="267969">
                  <a:moveTo>
                    <a:pt x="0" y="0"/>
                  </a:moveTo>
                  <a:lnTo>
                    <a:pt x="26791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1415" y="135073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4279" y="1350734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4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8888" y="1499463"/>
              <a:ext cx="267970" cy="0"/>
            </a:xfrm>
            <a:custGeom>
              <a:avLst/>
              <a:gdLst/>
              <a:ahLst/>
              <a:cxnLst/>
              <a:rect l="l" t="t" r="r" b="b"/>
              <a:pathLst>
                <a:path w="267969">
                  <a:moveTo>
                    <a:pt x="0" y="0"/>
                  </a:moveTo>
                  <a:lnTo>
                    <a:pt x="267919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95737" y="134566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15632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8758" y="1504531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19">
                  <a:moveTo>
                    <a:pt x="0" y="0"/>
                  </a:moveTo>
                  <a:lnTo>
                    <a:pt x="2739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61298" y="1507058"/>
              <a:ext cx="0" cy="133985"/>
            </a:xfrm>
            <a:custGeom>
              <a:avLst/>
              <a:gdLst/>
              <a:ahLst/>
              <a:cxnLst/>
              <a:rect l="l" t="t" r="r" b="b"/>
              <a:pathLst>
                <a:path h="133985">
                  <a:moveTo>
                    <a:pt x="0" y="13375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16188" y="1488934"/>
            <a:ext cx="29400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45" dirty="0">
                <a:latin typeface="Arial"/>
                <a:cs typeface="Arial"/>
              </a:rPr>
              <a:t>It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50" dirty="0">
                <a:latin typeface="Arial"/>
                <a:cs typeface="Arial"/>
              </a:rPr>
              <a:t>was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56218" y="1504518"/>
            <a:ext cx="279400" cy="141605"/>
            <a:chOff x="2256218" y="1504518"/>
            <a:chExt cx="279400" cy="141605"/>
          </a:xfrm>
        </p:grpSpPr>
        <p:sp>
          <p:nvSpPr>
            <p:cNvPr id="16" name="object 16"/>
            <p:cNvSpPr/>
            <p:nvPr/>
          </p:nvSpPr>
          <p:spPr>
            <a:xfrm>
              <a:off x="2530132" y="1507058"/>
              <a:ext cx="0" cy="133985"/>
            </a:xfrm>
            <a:custGeom>
              <a:avLst/>
              <a:gdLst/>
              <a:ahLst/>
              <a:cxnLst/>
              <a:rect l="l" t="t" r="r" b="b"/>
              <a:pathLst>
                <a:path h="133985">
                  <a:moveTo>
                    <a:pt x="0" y="133756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58758" y="1643341"/>
              <a:ext cx="274320" cy="0"/>
            </a:xfrm>
            <a:custGeom>
              <a:avLst/>
              <a:gdLst/>
              <a:ahLst/>
              <a:cxnLst/>
              <a:rect l="l" t="t" r="r" b="b"/>
              <a:pathLst>
                <a:path w="274319">
                  <a:moveTo>
                    <a:pt x="0" y="0"/>
                  </a:moveTo>
                  <a:lnTo>
                    <a:pt x="27390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228888" y="1322641"/>
            <a:ext cx="140017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304165">
              <a:lnSpc>
                <a:spcPct val="118000"/>
              </a:lnSpc>
              <a:spcBef>
                <a:spcPts val="100"/>
              </a:spcBef>
            </a:pPr>
            <a:r>
              <a:rPr sz="800" spc="45" dirty="0">
                <a:latin typeface="Arial"/>
                <a:cs typeface="Arial"/>
              </a:rPr>
              <a:t>It </a:t>
            </a:r>
            <a:r>
              <a:rPr sz="800" spc="-50" dirty="0">
                <a:latin typeface="Arial"/>
                <a:cs typeface="Arial"/>
              </a:rPr>
              <a:t>was </a:t>
            </a:r>
            <a:r>
              <a:rPr sz="800" spc="-40" dirty="0">
                <a:latin typeface="Arial"/>
                <a:cs typeface="Arial"/>
              </a:rPr>
              <a:t>a </a:t>
            </a:r>
            <a:r>
              <a:rPr sz="800" spc="-10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 </a:t>
            </a:r>
            <a:r>
              <a:rPr sz="800" spc="10" dirty="0">
                <a:latin typeface="Arial"/>
                <a:cs typeface="Arial"/>
              </a:rPr>
              <a:t>night  </a:t>
            </a:r>
            <a:r>
              <a:rPr sz="800" spc="-40" dirty="0">
                <a:latin typeface="Arial"/>
                <a:cs typeface="Arial"/>
              </a:rPr>
              <a:t>a </a:t>
            </a:r>
            <a:r>
              <a:rPr sz="800" spc="-10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night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95067" y="1499451"/>
            <a:ext cx="1403350" cy="408940"/>
            <a:chOff x="2295067" y="1499451"/>
            <a:chExt cx="1403350" cy="408940"/>
          </a:xfrm>
        </p:grpSpPr>
        <p:sp>
          <p:nvSpPr>
            <p:cNvPr id="20" name="object 20"/>
            <p:cNvSpPr/>
            <p:nvPr/>
          </p:nvSpPr>
          <p:spPr>
            <a:xfrm>
              <a:off x="3695738" y="1501991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4">
                  <a:moveTo>
                    <a:pt x="0" y="143878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7607" y="1648409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19">
                  <a:moveTo>
                    <a:pt x="0" y="0"/>
                  </a:moveTo>
                  <a:lnTo>
                    <a:pt x="28672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00135" y="1650936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090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81795" y="1650936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090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97607" y="1774367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19">
                  <a:moveTo>
                    <a:pt x="0" y="0"/>
                  </a:moveTo>
                  <a:lnTo>
                    <a:pt x="28672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95738" y="1645869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4">
                  <a:moveTo>
                    <a:pt x="0" y="13102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33447" y="1779422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19">
                  <a:moveTo>
                    <a:pt x="0" y="0"/>
                  </a:moveTo>
                  <a:lnTo>
                    <a:pt x="28672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5987" y="1781962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090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17647" y="1781962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120903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33447" y="1905393"/>
              <a:ext cx="287020" cy="0"/>
            </a:xfrm>
            <a:custGeom>
              <a:avLst/>
              <a:gdLst/>
              <a:ahLst/>
              <a:cxnLst/>
              <a:rect l="l" t="t" r="r" b="b"/>
              <a:pathLst>
                <a:path w="287019">
                  <a:moveTo>
                    <a:pt x="0" y="0"/>
                  </a:moveTo>
                  <a:lnTo>
                    <a:pt x="286727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216188" y="1610398"/>
            <a:ext cx="1412875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800" spc="45" dirty="0">
                <a:latin typeface="Arial"/>
                <a:cs typeface="Arial"/>
              </a:rPr>
              <a:t>It </a:t>
            </a:r>
            <a:r>
              <a:rPr sz="800" spc="-50" dirty="0">
                <a:latin typeface="Arial"/>
                <a:cs typeface="Arial"/>
              </a:rPr>
              <a:t>was </a:t>
            </a:r>
            <a:r>
              <a:rPr sz="800" spc="-4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 </a:t>
            </a:r>
            <a:r>
              <a:rPr sz="800" spc="10" dirty="0">
                <a:latin typeface="Arial"/>
                <a:cs typeface="Arial"/>
              </a:rPr>
              <a:t>night  </a:t>
            </a:r>
            <a:r>
              <a:rPr sz="800" spc="45" dirty="0">
                <a:latin typeface="Arial"/>
                <a:cs typeface="Arial"/>
              </a:rPr>
              <a:t>It </a:t>
            </a:r>
            <a:r>
              <a:rPr sz="800" spc="-50" dirty="0">
                <a:latin typeface="Arial"/>
                <a:cs typeface="Arial"/>
              </a:rPr>
              <a:t>was </a:t>
            </a:r>
            <a:r>
              <a:rPr sz="800" spc="-4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night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02878" y="1774355"/>
            <a:ext cx="1295400" cy="290195"/>
            <a:chOff x="2402878" y="1774355"/>
            <a:chExt cx="1295400" cy="290195"/>
          </a:xfrm>
        </p:grpSpPr>
        <p:sp>
          <p:nvSpPr>
            <p:cNvPr id="32" name="object 32"/>
            <p:cNvSpPr/>
            <p:nvPr/>
          </p:nvSpPr>
          <p:spPr>
            <a:xfrm>
              <a:off x="3695738" y="1776895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4">
                  <a:moveTo>
                    <a:pt x="0" y="131025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05418" y="1910448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179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07945" y="1912988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674670" y="1912988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05418" y="2061718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179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14702" y="1907310"/>
            <a:ext cx="14154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45" dirty="0">
                <a:latin typeface="Arial"/>
                <a:cs typeface="Arial"/>
              </a:rPr>
              <a:t>It </a:t>
            </a:r>
            <a:r>
              <a:rPr sz="800" spc="-40" dirty="0">
                <a:latin typeface="Arial"/>
                <a:cs typeface="Arial"/>
              </a:rPr>
              <a:t>was a </a:t>
            </a:r>
            <a:r>
              <a:rPr sz="800" spc="-15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</a:t>
            </a:r>
            <a:r>
              <a:rPr sz="800" spc="30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night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51557" y="1905381"/>
            <a:ext cx="1247140" cy="315595"/>
            <a:chOff x="2451557" y="1905381"/>
            <a:chExt cx="1247140" cy="315595"/>
          </a:xfrm>
        </p:grpSpPr>
        <p:sp>
          <p:nvSpPr>
            <p:cNvPr id="39" name="object 39"/>
            <p:cNvSpPr/>
            <p:nvPr/>
          </p:nvSpPr>
          <p:spPr>
            <a:xfrm>
              <a:off x="3695738" y="1907921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156324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54097" y="2066785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179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56624" y="2069312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23349" y="2069312"/>
              <a:ext cx="0" cy="146685"/>
            </a:xfrm>
            <a:custGeom>
              <a:avLst/>
              <a:gdLst/>
              <a:ahLst/>
              <a:cxnLst/>
              <a:rect l="l" t="t" r="r" b="b"/>
              <a:pathLst>
                <a:path h="146685">
                  <a:moveTo>
                    <a:pt x="0" y="14620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54097" y="2218055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1792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214702" y="2063647"/>
            <a:ext cx="14154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45" dirty="0">
                <a:latin typeface="Arial"/>
                <a:cs typeface="Arial"/>
              </a:rPr>
              <a:t>It </a:t>
            </a:r>
            <a:r>
              <a:rPr sz="800" spc="-50" dirty="0">
                <a:latin typeface="Arial"/>
                <a:cs typeface="Arial"/>
              </a:rPr>
              <a:t>was </a:t>
            </a:r>
            <a:r>
              <a:rPr sz="800" spc="-40" dirty="0">
                <a:latin typeface="Arial"/>
                <a:cs typeface="Arial"/>
              </a:rPr>
              <a:t>a </a:t>
            </a:r>
            <a:r>
              <a:rPr sz="800" spc="-5" dirty="0">
                <a:latin typeface="Arial"/>
                <a:cs typeface="Arial"/>
              </a:rPr>
              <a:t>dark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5" dirty="0">
                <a:latin typeface="Arial"/>
                <a:cs typeface="Arial"/>
              </a:rPr>
              <a:t>stormy</a:t>
            </a:r>
            <a:r>
              <a:rPr sz="800" spc="35" dirty="0">
                <a:latin typeface="Arial"/>
                <a:cs typeface="Arial"/>
              </a:rPr>
              <a:t> </a:t>
            </a:r>
            <a:r>
              <a:rPr sz="800" spc="10" dirty="0">
                <a:latin typeface="Arial"/>
                <a:cs typeface="Arial"/>
              </a:rPr>
              <a:t>night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95737" y="2064258"/>
            <a:ext cx="0" cy="156845"/>
          </a:xfrm>
          <a:custGeom>
            <a:avLst/>
            <a:gdLst/>
            <a:ahLst/>
            <a:cxnLst/>
            <a:rect l="l" t="t" r="r" b="b"/>
            <a:pathLst>
              <a:path h="156844">
                <a:moveTo>
                  <a:pt x="0" y="156324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864840" y="2190799"/>
            <a:ext cx="1155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10" dirty="0">
                <a:latin typeface="Arial"/>
                <a:cs typeface="Arial"/>
              </a:rPr>
              <a:t>...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62773" y="2220582"/>
            <a:ext cx="2535555" cy="125730"/>
            <a:chOff x="1162773" y="2220582"/>
            <a:chExt cx="2535555" cy="125730"/>
          </a:xfrm>
        </p:grpSpPr>
        <p:sp>
          <p:nvSpPr>
            <p:cNvPr id="48" name="object 48"/>
            <p:cNvSpPr/>
            <p:nvPr/>
          </p:nvSpPr>
          <p:spPr>
            <a:xfrm>
              <a:off x="3695738" y="2220582"/>
              <a:ext cx="0" cy="120650"/>
            </a:xfrm>
            <a:custGeom>
              <a:avLst/>
              <a:gdLst/>
              <a:ahLst/>
              <a:cxnLst/>
              <a:rect l="l" t="t" r="r" b="b"/>
              <a:pathLst>
                <a:path h="120650">
                  <a:moveTo>
                    <a:pt x="0" y="120192"/>
                  </a:moveTo>
                  <a:lnTo>
                    <a:pt x="0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62773" y="2343315"/>
              <a:ext cx="2535555" cy="0"/>
            </a:xfrm>
            <a:custGeom>
              <a:avLst/>
              <a:gdLst/>
              <a:ahLst/>
              <a:cxnLst/>
              <a:rect l="l" t="t" r="r" b="b"/>
              <a:pathLst>
                <a:path w="2535554">
                  <a:moveTo>
                    <a:pt x="0" y="0"/>
                  </a:moveTo>
                  <a:lnTo>
                    <a:pt x="2535491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40347" y="2408357"/>
            <a:ext cx="418846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75" dirty="0">
                <a:latin typeface="Tahoma"/>
                <a:cs typeface="Tahoma"/>
              </a:rPr>
              <a:t>In </a:t>
            </a:r>
            <a:r>
              <a:rPr sz="1000" spc="-50" dirty="0">
                <a:latin typeface="Tahoma"/>
                <a:cs typeface="Tahoma"/>
              </a:rPr>
              <a:t>order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5" dirty="0">
                <a:latin typeface="Tahoma"/>
                <a:cs typeface="Tahoma"/>
              </a:rPr>
              <a:t>achieve </a:t>
            </a:r>
            <a:r>
              <a:rPr sz="1000" spc="-15" dirty="0">
                <a:latin typeface="Tahoma"/>
                <a:cs typeface="Tahoma"/>
              </a:rPr>
              <a:t>statistical </a:t>
            </a:r>
            <a:r>
              <a:rPr sz="1000" spc="-45" dirty="0">
                <a:latin typeface="Tahoma"/>
                <a:cs typeface="Tahoma"/>
              </a:rPr>
              <a:t>robustness, </a:t>
            </a:r>
            <a:r>
              <a:rPr sz="1000" spc="-10" dirty="0">
                <a:latin typeface="Tahoma"/>
                <a:cs typeface="Tahoma"/>
              </a:rPr>
              <a:t>all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representations </a:t>
            </a:r>
            <a:r>
              <a:rPr sz="1000" spc="-50" dirty="0">
                <a:latin typeface="Tahoma"/>
                <a:cs typeface="Tahoma"/>
              </a:rPr>
              <a:t>discussed  </a:t>
            </a:r>
            <a:r>
              <a:rPr sz="1000" spc="-55" dirty="0">
                <a:latin typeface="Tahoma"/>
                <a:cs typeface="Tahoma"/>
              </a:rPr>
              <a:t>so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far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renounce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encoding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word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order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syntactic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structure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8430" y="3082707"/>
            <a:ext cx="429958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30480" indent="146685">
              <a:lnSpc>
                <a:spcPts val="950"/>
              </a:lnSpc>
              <a:spcBef>
                <a:spcPts val="135"/>
              </a:spcBef>
            </a:pPr>
            <a:r>
              <a:rPr sz="900" spc="-7" baseline="27777" dirty="0">
                <a:latin typeface="Arial"/>
                <a:cs typeface="Arial"/>
              </a:rPr>
              <a:t>2</a:t>
            </a:r>
            <a:r>
              <a:rPr sz="800" spc="-5" dirty="0">
                <a:latin typeface="Arial"/>
                <a:cs typeface="Arial"/>
              </a:rPr>
              <a:t>Paul </a:t>
            </a:r>
            <a:r>
              <a:rPr sz="800" spc="-15" dirty="0">
                <a:latin typeface="Arial"/>
                <a:cs typeface="Arial"/>
              </a:rPr>
              <a:t>McNamee, </a:t>
            </a:r>
            <a:r>
              <a:rPr sz="800" spc="-40" dirty="0">
                <a:latin typeface="Arial"/>
                <a:cs typeface="Arial"/>
              </a:rPr>
              <a:t>James </a:t>
            </a:r>
            <a:r>
              <a:rPr sz="800" dirty="0">
                <a:latin typeface="Arial"/>
                <a:cs typeface="Arial"/>
              </a:rPr>
              <a:t>Mayfield: </a:t>
            </a:r>
            <a:r>
              <a:rPr sz="800" spc="-15" dirty="0">
                <a:latin typeface="Arial"/>
                <a:cs typeface="Arial"/>
              </a:rPr>
              <a:t>Character </a:t>
            </a:r>
            <a:r>
              <a:rPr sz="800" spc="-10" dirty="0">
                <a:latin typeface="Arial"/>
                <a:cs typeface="Arial"/>
              </a:rPr>
              <a:t>N-Gram Tokenization </a:t>
            </a:r>
            <a:r>
              <a:rPr sz="800" dirty="0">
                <a:latin typeface="Arial"/>
                <a:cs typeface="Arial"/>
              </a:rPr>
              <a:t>for </a:t>
            </a:r>
            <a:r>
              <a:rPr sz="800" spc="-20" dirty="0">
                <a:latin typeface="Arial"/>
                <a:cs typeface="Arial"/>
              </a:rPr>
              <a:t>European </a:t>
            </a:r>
            <a:r>
              <a:rPr sz="800" spc="-25" dirty="0">
                <a:latin typeface="Arial"/>
                <a:cs typeface="Arial"/>
              </a:rPr>
              <a:t>Language  </a:t>
            </a:r>
            <a:r>
              <a:rPr sz="800" dirty="0">
                <a:latin typeface="Arial"/>
                <a:cs typeface="Arial"/>
              </a:rPr>
              <a:t>Text </a:t>
            </a:r>
            <a:r>
              <a:rPr sz="800" spc="-10" dirty="0">
                <a:latin typeface="Arial"/>
                <a:cs typeface="Arial"/>
              </a:rPr>
              <a:t>Retrieval. </a:t>
            </a:r>
            <a:r>
              <a:rPr sz="800" i="1" spc="5" dirty="0">
                <a:latin typeface="Arial"/>
                <a:cs typeface="Arial"/>
              </a:rPr>
              <a:t>Information </a:t>
            </a:r>
            <a:r>
              <a:rPr sz="800" i="1" spc="-10" dirty="0">
                <a:latin typeface="Arial"/>
                <a:cs typeface="Arial"/>
              </a:rPr>
              <a:t>Retrieval </a:t>
            </a:r>
            <a:r>
              <a:rPr sz="800" dirty="0">
                <a:latin typeface="Arial"/>
                <a:cs typeface="Arial"/>
              </a:rPr>
              <a:t>7(1-2):73-97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(2004)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What Classification is and is not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447" y="919726"/>
            <a:ext cx="4316730" cy="1822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939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Classification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spc="-15" dirty="0">
                <a:latin typeface="Tahoma"/>
                <a:cs typeface="Tahoma"/>
              </a:rPr>
              <a:t>“categorization”):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0" dirty="0">
                <a:latin typeface="Tahoma"/>
                <a:cs typeface="Tahoma"/>
              </a:rPr>
              <a:t>ubiquitous </a:t>
            </a:r>
            <a:r>
              <a:rPr sz="1000" spc="-40" dirty="0">
                <a:latin typeface="Tahoma"/>
                <a:cs typeface="Tahoma"/>
              </a:rPr>
              <a:t>enabling </a:t>
            </a:r>
            <a:r>
              <a:rPr sz="1000" spc="-35" dirty="0">
                <a:latin typeface="Tahoma"/>
                <a:cs typeface="Tahoma"/>
              </a:rPr>
              <a:t>technology </a:t>
            </a:r>
            <a:r>
              <a:rPr sz="1000" spc="-20" dirty="0">
                <a:latin typeface="Tahoma"/>
                <a:cs typeface="Tahoma"/>
              </a:rPr>
              <a:t>in  </a:t>
            </a:r>
            <a:r>
              <a:rPr sz="1000" spc="-30" dirty="0">
                <a:latin typeface="Tahoma"/>
                <a:cs typeface="Tahoma"/>
              </a:rPr>
              <a:t>data </a:t>
            </a:r>
            <a:r>
              <a:rPr sz="1000" spc="-50" dirty="0">
                <a:latin typeface="Tahoma"/>
                <a:cs typeface="Tahoma"/>
              </a:rPr>
              <a:t>science; </a:t>
            </a:r>
            <a:r>
              <a:rPr sz="1000" spc="-35" dirty="0">
                <a:latin typeface="Tahoma"/>
                <a:cs typeface="Tahoma"/>
              </a:rPr>
              <a:t>studied </a:t>
            </a:r>
            <a:r>
              <a:rPr sz="1000" spc="-20" dirty="0">
                <a:latin typeface="Tahoma"/>
                <a:cs typeface="Tahoma"/>
              </a:rPr>
              <a:t>within </a:t>
            </a:r>
            <a:r>
              <a:rPr sz="1000" spc="-30" dirty="0">
                <a:latin typeface="Tahoma"/>
                <a:cs typeface="Tahoma"/>
              </a:rPr>
              <a:t>pattern recognition, </a:t>
            </a:r>
            <a:r>
              <a:rPr sz="1000" spc="-20" dirty="0">
                <a:latin typeface="Tahoma"/>
                <a:cs typeface="Tahoma"/>
              </a:rPr>
              <a:t>statistics,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40" dirty="0">
                <a:latin typeface="Tahoma"/>
                <a:cs typeface="Tahoma"/>
              </a:rPr>
              <a:t>machine  learning.</a:t>
            </a:r>
            <a:endParaRPr sz="1000">
              <a:latin typeface="Tahoma"/>
              <a:cs typeface="Tahoma"/>
            </a:endParaRPr>
          </a:p>
          <a:p>
            <a:pPr marL="227965" marR="288290" indent="-127000">
              <a:lnSpc>
                <a:spcPct val="100000"/>
              </a:lnSpc>
              <a:spcBef>
                <a:spcPts val="78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5" dirty="0">
                <a:latin typeface="Tahoma"/>
                <a:cs typeface="Tahoma"/>
              </a:rPr>
              <a:t>Def: the </a:t>
            </a:r>
            <a:r>
              <a:rPr sz="1000" spc="-15" dirty="0">
                <a:latin typeface="Tahoma"/>
                <a:cs typeface="Tahoma"/>
              </a:rPr>
              <a:t>activity </a:t>
            </a:r>
            <a:r>
              <a:rPr sz="1000" spc="-30" dirty="0">
                <a:latin typeface="Tahoma"/>
                <a:cs typeface="Tahoma"/>
              </a:rPr>
              <a:t>of predicting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which </a:t>
            </a:r>
            <a:r>
              <a:rPr sz="1000" spc="-50" dirty="0">
                <a:latin typeface="Tahoma"/>
                <a:cs typeface="Tahoma"/>
              </a:rPr>
              <a:t>among a predefined </a:t>
            </a:r>
            <a:r>
              <a:rPr sz="1000" spc="-20" dirty="0">
                <a:latin typeface="Tahoma"/>
                <a:cs typeface="Tahoma"/>
              </a:rPr>
              <a:t>finite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45" dirty="0">
                <a:latin typeface="Tahoma"/>
                <a:cs typeface="Tahoma"/>
              </a:rPr>
              <a:t>groups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(“classes”,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“categories”)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data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item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belongs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endParaRPr sz="1000">
              <a:latin typeface="Tahoma"/>
              <a:cs typeface="Tahoma"/>
            </a:endParaRPr>
          </a:p>
          <a:p>
            <a:pPr marL="227965" marR="449580" indent="-127000">
              <a:lnSpc>
                <a:spcPct val="100000"/>
              </a:lnSpc>
              <a:spcBef>
                <a:spcPts val="78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5" dirty="0">
                <a:latin typeface="Tahoma"/>
                <a:cs typeface="Tahoma"/>
              </a:rPr>
              <a:t>Formulated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task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generating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hypothesis </a:t>
            </a:r>
            <a:r>
              <a:rPr sz="1000" spc="-35" dirty="0">
                <a:latin typeface="Tahoma"/>
                <a:cs typeface="Tahoma"/>
              </a:rPr>
              <a:t>(or </a:t>
            </a:r>
            <a:r>
              <a:rPr sz="1000" spc="-10" dirty="0">
                <a:latin typeface="Tahoma"/>
                <a:cs typeface="Tahoma"/>
              </a:rPr>
              <a:t>“classifier”, </a:t>
            </a:r>
            <a:r>
              <a:rPr sz="1000" spc="-50" dirty="0">
                <a:latin typeface="Tahoma"/>
                <a:cs typeface="Tahoma"/>
              </a:rPr>
              <a:t>or  </a:t>
            </a:r>
            <a:r>
              <a:rPr sz="1000" dirty="0">
                <a:latin typeface="Tahoma"/>
                <a:cs typeface="Tahoma"/>
              </a:rPr>
              <a:t>“model”)</a:t>
            </a:r>
            <a:endParaRPr sz="1000">
              <a:latin typeface="Tahoma"/>
              <a:cs typeface="Tahoma"/>
            </a:endParaRPr>
          </a:p>
          <a:p>
            <a:pPr marL="233679" algn="ctr">
              <a:lnSpc>
                <a:spcPts val="1190"/>
              </a:lnSpc>
            </a:pPr>
            <a:r>
              <a:rPr sz="1000" i="1" spc="-45" dirty="0">
                <a:latin typeface="Arial"/>
                <a:cs typeface="Arial"/>
              </a:rPr>
              <a:t>h </a:t>
            </a:r>
            <a:r>
              <a:rPr sz="1000" spc="-80" dirty="0">
                <a:latin typeface="Tahoma"/>
                <a:cs typeface="Tahoma"/>
              </a:rPr>
              <a:t>: </a:t>
            </a:r>
            <a:r>
              <a:rPr sz="1000" i="1" spc="15" dirty="0">
                <a:latin typeface="Meiryo"/>
                <a:cs typeface="Meiryo"/>
              </a:rPr>
              <a:t>D </a:t>
            </a:r>
            <a:r>
              <a:rPr sz="1000" i="1" spc="-5" dirty="0">
                <a:latin typeface="Meiryo"/>
                <a:cs typeface="Meiryo"/>
              </a:rPr>
              <a:t>→</a:t>
            </a:r>
            <a:r>
              <a:rPr sz="1000" i="1" spc="-20" dirty="0">
                <a:latin typeface="Meiryo"/>
                <a:cs typeface="Meiryo"/>
              </a:rPr>
              <a:t> </a:t>
            </a:r>
            <a:r>
              <a:rPr sz="1000" i="1" spc="-140" dirty="0">
                <a:latin typeface="Meiryo"/>
                <a:cs typeface="Meiryo"/>
              </a:rPr>
              <a:t>C</a:t>
            </a:r>
            <a:endParaRPr sz="1000">
              <a:latin typeface="Meiryo"/>
              <a:cs typeface="Meiryo"/>
            </a:endParaRPr>
          </a:p>
          <a:p>
            <a:pPr marL="227965" marR="180340">
              <a:lnSpc>
                <a:spcPct val="100000"/>
              </a:lnSpc>
              <a:spcBef>
                <a:spcPts val="595"/>
              </a:spcBef>
            </a:pPr>
            <a:r>
              <a:rPr sz="1000" spc="-60" dirty="0">
                <a:latin typeface="Tahoma"/>
                <a:cs typeface="Tahoma"/>
              </a:rPr>
              <a:t>where </a:t>
            </a:r>
            <a:r>
              <a:rPr sz="1000" i="1" spc="15" dirty="0">
                <a:latin typeface="Meiryo"/>
                <a:cs typeface="Meiryo"/>
              </a:rPr>
              <a:t>D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30" dirty="0">
                <a:latin typeface="Meiryo"/>
                <a:cs typeface="Meiryo"/>
              </a:rPr>
              <a:t>{</a:t>
            </a:r>
            <a:r>
              <a:rPr sz="1000" b="1" spc="-30" dirty="0">
                <a:latin typeface="Calibri"/>
                <a:cs typeface="Calibri"/>
              </a:rPr>
              <a:t>x</a:t>
            </a:r>
            <a:r>
              <a:rPr sz="1050" spc="-44" baseline="-11904" dirty="0">
                <a:latin typeface="Arial"/>
                <a:cs typeface="Arial"/>
              </a:rPr>
              <a:t>1</a:t>
            </a:r>
            <a:r>
              <a:rPr sz="1000" i="1" spc="-30" dirty="0">
                <a:latin typeface="Verdana"/>
                <a:cs typeface="Verdana"/>
              </a:rPr>
              <a:t>, </a:t>
            </a:r>
            <a:r>
              <a:rPr sz="1000" b="1" spc="-10" dirty="0">
                <a:latin typeface="Calibri"/>
                <a:cs typeface="Calibri"/>
              </a:rPr>
              <a:t>x</a:t>
            </a:r>
            <a:r>
              <a:rPr sz="1050" spc="-15" baseline="-11904" dirty="0">
                <a:latin typeface="Arial"/>
                <a:cs typeface="Arial"/>
              </a:rPr>
              <a:t>2</a:t>
            </a:r>
            <a:r>
              <a:rPr sz="1000" i="1" spc="-10" dirty="0">
                <a:latin typeface="Verdana"/>
                <a:cs typeface="Verdana"/>
              </a:rPr>
              <a:t>, </a:t>
            </a:r>
            <a:r>
              <a:rPr sz="1000" i="1" spc="-95" dirty="0">
                <a:latin typeface="Verdana"/>
                <a:cs typeface="Verdana"/>
              </a:rPr>
              <a:t>...</a:t>
            </a:r>
            <a:r>
              <a:rPr sz="1000" i="1" spc="-95" dirty="0">
                <a:latin typeface="Meiryo"/>
                <a:cs typeface="Meiryo"/>
              </a:rPr>
              <a:t>}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latin typeface="Tahoma"/>
                <a:cs typeface="Tahoma"/>
              </a:rPr>
              <a:t>domain </a:t>
            </a:r>
            <a:r>
              <a:rPr sz="1000" spc="-30" dirty="0">
                <a:latin typeface="Tahoma"/>
                <a:cs typeface="Tahoma"/>
              </a:rPr>
              <a:t>of data </a:t>
            </a:r>
            <a:r>
              <a:rPr sz="1000" spc="-35" dirty="0">
                <a:latin typeface="Tahoma"/>
                <a:cs typeface="Tahoma"/>
              </a:rPr>
              <a:t>items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55" dirty="0">
                <a:latin typeface="Meiryo"/>
                <a:cs typeface="Meiryo"/>
              </a:rPr>
              <a:t>{</a:t>
            </a:r>
            <a:r>
              <a:rPr sz="1000" i="1" spc="-55" dirty="0">
                <a:latin typeface="Arial"/>
                <a:cs typeface="Arial"/>
              </a:rPr>
              <a:t>c</a:t>
            </a:r>
            <a:r>
              <a:rPr sz="1050" spc="-82" baseline="-11904" dirty="0">
                <a:latin typeface="Arial"/>
                <a:cs typeface="Arial"/>
              </a:rPr>
              <a:t>1</a:t>
            </a:r>
            <a:r>
              <a:rPr sz="1000" i="1" spc="-5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 </a:t>
            </a:r>
            <a:r>
              <a:rPr sz="1000" i="1" spc="-40" dirty="0">
                <a:latin typeface="Arial"/>
                <a:cs typeface="Arial"/>
              </a:rPr>
              <a:t>c</a:t>
            </a:r>
            <a:r>
              <a:rPr sz="1050" i="1" spc="-60" baseline="-11904" dirty="0">
                <a:latin typeface="Arial"/>
                <a:cs typeface="Arial"/>
              </a:rPr>
              <a:t>n</a:t>
            </a:r>
            <a:r>
              <a:rPr sz="1000" i="1" spc="-40" dirty="0">
                <a:latin typeface="Meiryo"/>
                <a:cs typeface="Meiryo"/>
              </a:rPr>
              <a:t>}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50" dirty="0">
                <a:latin typeface="Tahoma"/>
                <a:cs typeface="Tahoma"/>
              </a:rPr>
              <a:t>a  </a:t>
            </a:r>
            <a:r>
              <a:rPr sz="1000" spc="-20" dirty="0">
                <a:latin typeface="Tahoma"/>
                <a:cs typeface="Tahoma"/>
              </a:rPr>
              <a:t>finite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classes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(the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classification</a:t>
            </a:r>
            <a:r>
              <a:rPr sz="1000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scheme</a:t>
            </a:r>
            <a:r>
              <a:rPr sz="1000" spc="-55" dirty="0">
                <a:latin typeface="Tahoma"/>
                <a:cs typeface="Tahoma"/>
              </a:rPr>
              <a:t>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codeframe</a:t>
            </a:r>
            <a:r>
              <a:rPr sz="1000" spc="-4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847" y="656023"/>
            <a:ext cx="4349115" cy="90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50355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above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60" dirty="0">
                <a:latin typeface="Tahoma"/>
                <a:cs typeface="Tahoma"/>
              </a:rPr>
              <a:t>OK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20" dirty="0">
                <a:latin typeface="Tahoma"/>
                <a:cs typeface="Tahoma"/>
              </a:rPr>
              <a:t>topic, but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45" dirty="0">
                <a:latin typeface="Tahoma"/>
                <a:cs typeface="Tahoma"/>
              </a:rPr>
              <a:t>necessarily </a:t>
            </a:r>
            <a:r>
              <a:rPr sz="1000" spc="-60" dirty="0">
                <a:latin typeface="Tahoma"/>
                <a:cs typeface="Tahoma"/>
              </a:rPr>
              <a:t>when  </a:t>
            </a:r>
            <a:r>
              <a:rPr sz="1000" spc="-30" dirty="0">
                <a:latin typeface="Tahoma"/>
                <a:cs typeface="Tahoma"/>
              </a:rPr>
              <a:t>classifying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35" dirty="0">
                <a:latin typeface="Tahoma"/>
                <a:cs typeface="Tahoma"/>
              </a:rPr>
              <a:t>other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dimensions!</a:t>
            </a:r>
            <a:endParaRPr sz="1000">
              <a:latin typeface="Tahoma"/>
              <a:cs typeface="Tahoma"/>
            </a:endParaRPr>
          </a:p>
          <a:p>
            <a:pPr marL="20256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20" dirty="0">
                <a:latin typeface="Tahoma"/>
                <a:cs typeface="Tahoma"/>
              </a:rPr>
              <a:t>E.g.</a:t>
            </a:r>
            <a:endParaRPr sz="1000">
              <a:latin typeface="Tahoma"/>
              <a:cs typeface="Tahoma"/>
            </a:endParaRPr>
          </a:p>
          <a:p>
            <a:pPr marL="455295" marR="36830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classification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author, </a:t>
            </a:r>
            <a:r>
              <a:rPr sz="900" spc="-30" dirty="0">
                <a:latin typeface="Tahoma"/>
                <a:cs typeface="Tahoma"/>
              </a:rPr>
              <a:t>features such </a:t>
            </a:r>
            <a:r>
              <a:rPr sz="900" spc="-40" dirty="0">
                <a:latin typeface="Tahoma"/>
                <a:cs typeface="Tahoma"/>
              </a:rPr>
              <a:t>average word </a:t>
            </a:r>
            <a:r>
              <a:rPr sz="900" spc="-20" dirty="0">
                <a:latin typeface="Tahoma"/>
                <a:cs typeface="Tahoma"/>
              </a:rPr>
              <a:t>length, </a:t>
            </a:r>
            <a:r>
              <a:rPr sz="900" spc="-40" dirty="0">
                <a:latin typeface="Tahoma"/>
                <a:cs typeface="Tahoma"/>
              </a:rPr>
              <a:t>average </a:t>
            </a:r>
            <a:r>
              <a:rPr sz="900" spc="-35" dirty="0">
                <a:latin typeface="Tahoma"/>
                <a:cs typeface="Tahoma"/>
              </a:rPr>
              <a:t>sentence  </a:t>
            </a:r>
            <a:r>
              <a:rPr sz="900" spc="-20" dirty="0">
                <a:latin typeface="Tahoma"/>
                <a:cs typeface="Tahoma"/>
              </a:rPr>
              <a:t>length,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punctuation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frequency,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frequency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subjunctive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clauses,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etc.,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used</a:t>
            </a:r>
            <a:r>
              <a:rPr sz="900" spc="-52" baseline="37037" dirty="0">
                <a:latin typeface="Arial"/>
                <a:cs typeface="Arial"/>
              </a:rPr>
              <a:t>3</a:t>
            </a:r>
            <a:endParaRPr sz="900" baseline="3703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830" y="3090431"/>
            <a:ext cx="4163695" cy="2647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59385">
              <a:lnSpc>
                <a:spcPts val="955"/>
              </a:lnSpc>
              <a:spcBef>
                <a:spcPts val="35"/>
              </a:spcBef>
            </a:pPr>
            <a:r>
              <a:rPr sz="900" spc="15" baseline="27777" dirty="0">
                <a:latin typeface="Arial"/>
                <a:cs typeface="Arial"/>
              </a:rPr>
              <a:t>3</a:t>
            </a:r>
            <a:r>
              <a:rPr sz="800" spc="10" dirty="0">
                <a:latin typeface="Arial"/>
                <a:cs typeface="Arial"/>
              </a:rPr>
              <a:t>Patrick </a:t>
            </a:r>
            <a:r>
              <a:rPr sz="800" spc="-10" dirty="0">
                <a:latin typeface="Arial"/>
                <a:cs typeface="Arial"/>
              </a:rPr>
              <a:t>Juola: </a:t>
            </a:r>
            <a:r>
              <a:rPr sz="800" dirty="0">
                <a:latin typeface="Arial"/>
                <a:cs typeface="Arial"/>
              </a:rPr>
              <a:t>Authorship </a:t>
            </a:r>
            <a:r>
              <a:rPr sz="800" spc="20" dirty="0">
                <a:latin typeface="Arial"/>
                <a:cs typeface="Arial"/>
              </a:rPr>
              <a:t>Attribution. </a:t>
            </a:r>
            <a:r>
              <a:rPr sz="800" i="1" spc="-15" dirty="0">
                <a:latin typeface="Arial"/>
                <a:cs typeface="Arial"/>
              </a:rPr>
              <a:t>Foundations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25" dirty="0">
                <a:latin typeface="Arial"/>
                <a:cs typeface="Arial"/>
              </a:rPr>
              <a:t>Trends </a:t>
            </a:r>
            <a:r>
              <a:rPr sz="800" i="1" spc="5" dirty="0">
                <a:latin typeface="Arial"/>
                <a:cs typeface="Arial"/>
              </a:rPr>
              <a:t>in Information</a:t>
            </a:r>
            <a:r>
              <a:rPr sz="800" i="1" spc="-10" dirty="0">
                <a:latin typeface="Arial"/>
                <a:cs typeface="Arial"/>
              </a:rPr>
              <a:t> Retrieval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5"/>
              </a:lnSpc>
            </a:pPr>
            <a:r>
              <a:rPr sz="800" spc="15" dirty="0">
                <a:latin typeface="Arial"/>
                <a:cs typeface="Arial"/>
              </a:rPr>
              <a:t>1(3): </a:t>
            </a:r>
            <a:r>
              <a:rPr sz="800" spc="-20" dirty="0">
                <a:latin typeface="Arial"/>
                <a:cs typeface="Arial"/>
              </a:rPr>
              <a:t>233-334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(2006)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847" y="656023"/>
            <a:ext cx="4356100" cy="1503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50990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above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60" dirty="0">
                <a:latin typeface="Tahoma"/>
                <a:cs typeface="Tahoma"/>
              </a:rPr>
              <a:t>OK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20" dirty="0">
                <a:latin typeface="Tahoma"/>
                <a:cs typeface="Tahoma"/>
              </a:rPr>
              <a:t>topic, but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45" dirty="0">
                <a:latin typeface="Tahoma"/>
                <a:cs typeface="Tahoma"/>
              </a:rPr>
              <a:t>necessarily </a:t>
            </a:r>
            <a:r>
              <a:rPr sz="1000" spc="-60" dirty="0">
                <a:latin typeface="Tahoma"/>
                <a:cs typeface="Tahoma"/>
              </a:rPr>
              <a:t>when  </a:t>
            </a:r>
            <a:r>
              <a:rPr sz="1000" spc="-30" dirty="0">
                <a:latin typeface="Tahoma"/>
                <a:cs typeface="Tahoma"/>
              </a:rPr>
              <a:t>classifying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35" dirty="0">
                <a:latin typeface="Tahoma"/>
                <a:cs typeface="Tahoma"/>
              </a:rPr>
              <a:t>other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dimensions!</a:t>
            </a:r>
            <a:endParaRPr sz="1000">
              <a:latin typeface="Tahoma"/>
              <a:cs typeface="Tahoma"/>
            </a:endParaRPr>
          </a:p>
          <a:p>
            <a:pPr marL="20256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20" dirty="0">
                <a:latin typeface="Tahoma"/>
                <a:cs typeface="Tahoma"/>
              </a:rPr>
              <a:t>E.g.</a:t>
            </a:r>
            <a:endParaRPr sz="1000">
              <a:latin typeface="Tahoma"/>
              <a:cs typeface="Tahoma"/>
            </a:endParaRPr>
          </a:p>
          <a:p>
            <a:pPr marL="455295" marR="43815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classification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author, </a:t>
            </a:r>
            <a:r>
              <a:rPr sz="900" spc="-30" dirty="0">
                <a:latin typeface="Tahoma"/>
                <a:cs typeface="Tahoma"/>
              </a:rPr>
              <a:t>features such </a:t>
            </a:r>
            <a:r>
              <a:rPr sz="900" spc="-40" dirty="0">
                <a:latin typeface="Tahoma"/>
                <a:cs typeface="Tahoma"/>
              </a:rPr>
              <a:t>average word </a:t>
            </a:r>
            <a:r>
              <a:rPr sz="900" spc="-20" dirty="0">
                <a:latin typeface="Tahoma"/>
                <a:cs typeface="Tahoma"/>
              </a:rPr>
              <a:t>length, </a:t>
            </a:r>
            <a:r>
              <a:rPr sz="900" spc="-40" dirty="0">
                <a:latin typeface="Tahoma"/>
                <a:cs typeface="Tahoma"/>
              </a:rPr>
              <a:t>average </a:t>
            </a:r>
            <a:r>
              <a:rPr sz="900" spc="-35" dirty="0">
                <a:latin typeface="Tahoma"/>
                <a:cs typeface="Tahoma"/>
              </a:rPr>
              <a:t>sentence  </a:t>
            </a:r>
            <a:r>
              <a:rPr sz="900" spc="-20" dirty="0">
                <a:latin typeface="Tahoma"/>
                <a:cs typeface="Tahoma"/>
              </a:rPr>
              <a:t>length,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punctuation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frequency,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frequency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subjunctive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clauses,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etc.,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used</a:t>
            </a:r>
            <a:r>
              <a:rPr sz="900" spc="-52" baseline="37037" dirty="0">
                <a:latin typeface="Arial"/>
                <a:cs typeface="Arial"/>
              </a:rPr>
              <a:t>3</a:t>
            </a:r>
            <a:endParaRPr sz="900" baseline="37037">
              <a:latin typeface="Arial"/>
              <a:cs typeface="Arial"/>
            </a:endParaRPr>
          </a:p>
          <a:p>
            <a:pPr marL="728345" marR="749300" algn="just">
              <a:lnSpc>
                <a:spcPct val="101499"/>
              </a:lnSpc>
              <a:spcBef>
                <a:spcPts val="300"/>
              </a:spcBef>
            </a:pPr>
            <a:r>
              <a:rPr sz="900" i="1" spc="-70" dirty="0">
                <a:latin typeface="Arial"/>
                <a:cs typeface="Arial"/>
              </a:rPr>
              <a:t>Jesus </a:t>
            </a:r>
            <a:r>
              <a:rPr sz="900" i="1" spc="-20" dirty="0">
                <a:latin typeface="Arial"/>
                <a:cs typeface="Arial"/>
              </a:rPr>
              <a:t>saith </a:t>
            </a:r>
            <a:r>
              <a:rPr sz="900" i="1" spc="-5" dirty="0">
                <a:latin typeface="Arial"/>
                <a:cs typeface="Arial"/>
              </a:rPr>
              <a:t>unto </a:t>
            </a:r>
            <a:r>
              <a:rPr sz="900" i="1" spc="-10" dirty="0">
                <a:latin typeface="Arial"/>
                <a:cs typeface="Arial"/>
              </a:rPr>
              <a:t>them, </a:t>
            </a:r>
            <a:r>
              <a:rPr sz="900" i="1" dirty="0">
                <a:latin typeface="Arial"/>
                <a:cs typeface="Arial"/>
              </a:rPr>
              <a:t>Did </a:t>
            </a:r>
            <a:r>
              <a:rPr sz="900" i="1" spc="-75" dirty="0">
                <a:latin typeface="Arial"/>
                <a:cs typeface="Arial"/>
              </a:rPr>
              <a:t>ye </a:t>
            </a:r>
            <a:r>
              <a:rPr sz="900" i="1" spc="-45" dirty="0">
                <a:latin typeface="Arial"/>
                <a:cs typeface="Arial"/>
              </a:rPr>
              <a:t>never read </a:t>
            </a:r>
            <a:r>
              <a:rPr sz="900" i="1" spc="-5" dirty="0">
                <a:latin typeface="Arial"/>
                <a:cs typeface="Arial"/>
              </a:rPr>
              <a:t>in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25" dirty="0">
                <a:latin typeface="Arial"/>
                <a:cs typeface="Arial"/>
              </a:rPr>
              <a:t>scriptures, 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5" dirty="0">
                <a:latin typeface="Arial"/>
                <a:cs typeface="Arial"/>
              </a:rPr>
              <a:t>stone </a:t>
            </a:r>
            <a:r>
              <a:rPr sz="900" i="1" spc="-20" dirty="0">
                <a:latin typeface="Arial"/>
                <a:cs typeface="Arial"/>
              </a:rPr>
              <a:t>which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0" dirty="0">
                <a:latin typeface="Arial"/>
                <a:cs typeface="Arial"/>
              </a:rPr>
              <a:t>builders </a:t>
            </a:r>
            <a:r>
              <a:rPr sz="900" i="1" spc="-25" dirty="0">
                <a:latin typeface="Arial"/>
                <a:cs typeface="Arial"/>
              </a:rPr>
              <a:t>rejected,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70" dirty="0">
                <a:latin typeface="Arial"/>
                <a:cs typeface="Arial"/>
              </a:rPr>
              <a:t>same </a:t>
            </a:r>
            <a:r>
              <a:rPr sz="900" i="1" spc="-40" dirty="0">
                <a:latin typeface="Arial"/>
                <a:cs typeface="Arial"/>
              </a:rPr>
              <a:t>is </a:t>
            </a:r>
            <a:r>
              <a:rPr sz="900" i="1" spc="-50" dirty="0">
                <a:latin typeface="Arial"/>
                <a:cs typeface="Arial"/>
              </a:rPr>
              <a:t>become 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55" dirty="0">
                <a:latin typeface="Arial"/>
                <a:cs typeface="Arial"/>
              </a:rPr>
              <a:t>head </a:t>
            </a:r>
            <a:r>
              <a:rPr sz="900" i="1" spc="-5" dirty="0">
                <a:latin typeface="Arial"/>
                <a:cs typeface="Arial"/>
              </a:rPr>
              <a:t>of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0" dirty="0">
                <a:latin typeface="Arial"/>
                <a:cs typeface="Arial"/>
              </a:rPr>
              <a:t>corner: </a:t>
            </a:r>
            <a:r>
              <a:rPr sz="900" i="1" spc="-10" dirty="0">
                <a:latin typeface="Arial"/>
                <a:cs typeface="Arial"/>
              </a:rPr>
              <a:t>this </a:t>
            </a:r>
            <a:r>
              <a:rPr sz="900" i="1" spc="-40" dirty="0">
                <a:latin typeface="Arial"/>
                <a:cs typeface="Arial"/>
              </a:rPr>
              <a:t>is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25" dirty="0">
                <a:latin typeface="Arial"/>
                <a:cs typeface="Arial"/>
              </a:rPr>
              <a:t>Lord’s</a:t>
            </a:r>
            <a:r>
              <a:rPr sz="900" i="1" spc="165" dirty="0">
                <a:latin typeface="Arial"/>
                <a:cs typeface="Arial"/>
              </a:rPr>
              <a:t> </a:t>
            </a:r>
            <a:r>
              <a:rPr sz="900" i="1" spc="-20" dirty="0">
                <a:latin typeface="Arial"/>
                <a:cs typeface="Arial"/>
              </a:rPr>
              <a:t>doing.</a:t>
            </a:r>
            <a:endParaRPr sz="900">
              <a:latin typeface="Arial"/>
              <a:cs typeface="Arial"/>
            </a:endParaRPr>
          </a:p>
          <a:p>
            <a:pPr marR="43180" algn="r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Tahoma"/>
                <a:cs typeface="Tahoma"/>
              </a:rPr>
              <a:t>(Matthew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21:42)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830" y="3090431"/>
            <a:ext cx="4163695" cy="2647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59385">
              <a:lnSpc>
                <a:spcPts val="955"/>
              </a:lnSpc>
              <a:spcBef>
                <a:spcPts val="35"/>
              </a:spcBef>
            </a:pPr>
            <a:r>
              <a:rPr sz="900" spc="15" baseline="27777" dirty="0">
                <a:latin typeface="Arial"/>
                <a:cs typeface="Arial"/>
              </a:rPr>
              <a:t>3</a:t>
            </a:r>
            <a:r>
              <a:rPr sz="800" spc="10" dirty="0">
                <a:latin typeface="Arial"/>
                <a:cs typeface="Arial"/>
              </a:rPr>
              <a:t>Patrick </a:t>
            </a:r>
            <a:r>
              <a:rPr sz="800" spc="-10" dirty="0">
                <a:latin typeface="Arial"/>
                <a:cs typeface="Arial"/>
              </a:rPr>
              <a:t>Juola: </a:t>
            </a:r>
            <a:r>
              <a:rPr sz="800" dirty="0">
                <a:latin typeface="Arial"/>
                <a:cs typeface="Arial"/>
              </a:rPr>
              <a:t>Authorship </a:t>
            </a:r>
            <a:r>
              <a:rPr sz="800" spc="20" dirty="0">
                <a:latin typeface="Arial"/>
                <a:cs typeface="Arial"/>
              </a:rPr>
              <a:t>Attribution. </a:t>
            </a:r>
            <a:r>
              <a:rPr sz="800" i="1" spc="-15" dirty="0">
                <a:latin typeface="Arial"/>
                <a:cs typeface="Arial"/>
              </a:rPr>
              <a:t>Foundations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25" dirty="0">
                <a:latin typeface="Arial"/>
                <a:cs typeface="Arial"/>
              </a:rPr>
              <a:t>Trends </a:t>
            </a:r>
            <a:r>
              <a:rPr sz="800" i="1" spc="5" dirty="0">
                <a:latin typeface="Arial"/>
                <a:cs typeface="Arial"/>
              </a:rPr>
              <a:t>in Information</a:t>
            </a:r>
            <a:r>
              <a:rPr sz="800" i="1" spc="-10" dirty="0">
                <a:latin typeface="Arial"/>
                <a:cs typeface="Arial"/>
              </a:rPr>
              <a:t> Retrieval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5"/>
              </a:lnSpc>
            </a:pPr>
            <a:r>
              <a:rPr sz="800" spc="15" dirty="0">
                <a:latin typeface="Arial"/>
                <a:cs typeface="Arial"/>
              </a:rPr>
              <a:t>1(3): </a:t>
            </a:r>
            <a:r>
              <a:rPr sz="800" spc="-20" dirty="0">
                <a:latin typeface="Arial"/>
                <a:cs typeface="Arial"/>
              </a:rPr>
              <a:t>233-334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(2006)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1. Feature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047" y="656023"/>
            <a:ext cx="4457700" cy="228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6070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540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above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60" dirty="0">
                <a:latin typeface="Tahoma"/>
                <a:cs typeface="Tahoma"/>
              </a:rPr>
              <a:t>OK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20" dirty="0">
                <a:latin typeface="Tahoma"/>
                <a:cs typeface="Tahoma"/>
              </a:rPr>
              <a:t>topic, but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45" dirty="0">
                <a:latin typeface="Tahoma"/>
                <a:cs typeface="Tahoma"/>
              </a:rPr>
              <a:t>necessarily </a:t>
            </a:r>
            <a:r>
              <a:rPr sz="1000" spc="-60" dirty="0">
                <a:latin typeface="Tahoma"/>
                <a:cs typeface="Tahoma"/>
              </a:rPr>
              <a:t>when  </a:t>
            </a:r>
            <a:r>
              <a:rPr sz="1000" spc="-30" dirty="0">
                <a:latin typeface="Tahoma"/>
                <a:cs typeface="Tahoma"/>
              </a:rPr>
              <a:t>classifying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35" dirty="0">
                <a:latin typeface="Tahoma"/>
                <a:cs typeface="Tahoma"/>
              </a:rPr>
              <a:t>other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dimensions!</a:t>
            </a:r>
            <a:endParaRPr sz="1000">
              <a:latin typeface="Tahoma"/>
              <a:cs typeface="Tahoma"/>
            </a:endParaRPr>
          </a:p>
          <a:p>
            <a:pPr marL="25336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254000" algn="l"/>
              </a:tabLst>
            </a:pPr>
            <a:r>
              <a:rPr sz="1000" spc="-20" dirty="0">
                <a:latin typeface="Tahoma"/>
                <a:cs typeface="Tahoma"/>
              </a:rPr>
              <a:t>E.g.</a:t>
            </a:r>
            <a:endParaRPr sz="1000">
              <a:latin typeface="Tahoma"/>
              <a:cs typeface="Tahoma"/>
            </a:endParaRPr>
          </a:p>
          <a:p>
            <a:pPr marL="506095" marR="94615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506730" algn="l"/>
              </a:tabLst>
            </a:pP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classification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author, </a:t>
            </a:r>
            <a:r>
              <a:rPr sz="900" spc="-30" dirty="0">
                <a:latin typeface="Tahoma"/>
                <a:cs typeface="Tahoma"/>
              </a:rPr>
              <a:t>features such </a:t>
            </a:r>
            <a:r>
              <a:rPr sz="900" spc="-40" dirty="0">
                <a:latin typeface="Tahoma"/>
                <a:cs typeface="Tahoma"/>
              </a:rPr>
              <a:t>average word </a:t>
            </a:r>
            <a:r>
              <a:rPr sz="900" spc="-20" dirty="0">
                <a:latin typeface="Tahoma"/>
                <a:cs typeface="Tahoma"/>
              </a:rPr>
              <a:t>length, </a:t>
            </a:r>
            <a:r>
              <a:rPr sz="900" spc="-40" dirty="0">
                <a:latin typeface="Tahoma"/>
                <a:cs typeface="Tahoma"/>
              </a:rPr>
              <a:t>average </a:t>
            </a:r>
            <a:r>
              <a:rPr sz="900" spc="-35" dirty="0">
                <a:latin typeface="Tahoma"/>
                <a:cs typeface="Tahoma"/>
              </a:rPr>
              <a:t>sentence  </a:t>
            </a:r>
            <a:r>
              <a:rPr sz="900" spc="-20" dirty="0">
                <a:latin typeface="Tahoma"/>
                <a:cs typeface="Tahoma"/>
              </a:rPr>
              <a:t>length,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punctuation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frequency,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frequency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subjunctive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clauses,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etc.,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used</a:t>
            </a:r>
            <a:r>
              <a:rPr sz="900" spc="-52" baseline="37037" dirty="0">
                <a:latin typeface="Arial"/>
                <a:cs typeface="Arial"/>
              </a:rPr>
              <a:t>3</a:t>
            </a:r>
            <a:endParaRPr sz="900" baseline="37037">
              <a:latin typeface="Arial"/>
              <a:cs typeface="Arial"/>
            </a:endParaRPr>
          </a:p>
          <a:p>
            <a:pPr marL="779145" marR="800100" algn="just">
              <a:lnSpc>
                <a:spcPct val="101499"/>
              </a:lnSpc>
              <a:spcBef>
                <a:spcPts val="300"/>
              </a:spcBef>
            </a:pPr>
            <a:r>
              <a:rPr sz="900" i="1" spc="-70" dirty="0">
                <a:latin typeface="Arial"/>
                <a:cs typeface="Arial"/>
              </a:rPr>
              <a:t>Jesus </a:t>
            </a:r>
            <a:r>
              <a:rPr sz="900" i="1" spc="-20" dirty="0">
                <a:latin typeface="Arial"/>
                <a:cs typeface="Arial"/>
              </a:rPr>
              <a:t>saith </a:t>
            </a:r>
            <a:r>
              <a:rPr sz="900" i="1" spc="-5" dirty="0">
                <a:latin typeface="Arial"/>
                <a:cs typeface="Arial"/>
              </a:rPr>
              <a:t>unto </a:t>
            </a:r>
            <a:r>
              <a:rPr sz="900" i="1" spc="-10" dirty="0">
                <a:latin typeface="Arial"/>
                <a:cs typeface="Arial"/>
              </a:rPr>
              <a:t>them, </a:t>
            </a:r>
            <a:r>
              <a:rPr sz="900" i="1" dirty="0">
                <a:latin typeface="Arial"/>
                <a:cs typeface="Arial"/>
              </a:rPr>
              <a:t>Did </a:t>
            </a:r>
            <a:r>
              <a:rPr sz="900" i="1" spc="-75" dirty="0">
                <a:latin typeface="Arial"/>
                <a:cs typeface="Arial"/>
              </a:rPr>
              <a:t>ye </a:t>
            </a:r>
            <a:r>
              <a:rPr sz="900" i="1" spc="-45" dirty="0">
                <a:latin typeface="Arial"/>
                <a:cs typeface="Arial"/>
              </a:rPr>
              <a:t>never read </a:t>
            </a:r>
            <a:r>
              <a:rPr sz="900" i="1" spc="-5" dirty="0">
                <a:latin typeface="Arial"/>
                <a:cs typeface="Arial"/>
              </a:rPr>
              <a:t>in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25" dirty="0">
                <a:latin typeface="Arial"/>
                <a:cs typeface="Arial"/>
              </a:rPr>
              <a:t>scriptures, 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5" dirty="0">
                <a:latin typeface="Arial"/>
                <a:cs typeface="Arial"/>
              </a:rPr>
              <a:t>stone </a:t>
            </a:r>
            <a:r>
              <a:rPr sz="900" i="1" spc="-20" dirty="0">
                <a:latin typeface="Arial"/>
                <a:cs typeface="Arial"/>
              </a:rPr>
              <a:t>which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0" dirty="0">
                <a:latin typeface="Arial"/>
                <a:cs typeface="Arial"/>
              </a:rPr>
              <a:t>builders </a:t>
            </a:r>
            <a:r>
              <a:rPr sz="900" i="1" spc="-25" dirty="0">
                <a:latin typeface="Arial"/>
                <a:cs typeface="Arial"/>
              </a:rPr>
              <a:t>rejected,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70" dirty="0">
                <a:latin typeface="Arial"/>
                <a:cs typeface="Arial"/>
              </a:rPr>
              <a:t>same </a:t>
            </a:r>
            <a:r>
              <a:rPr sz="900" i="1" spc="-40" dirty="0">
                <a:latin typeface="Arial"/>
                <a:cs typeface="Arial"/>
              </a:rPr>
              <a:t>is </a:t>
            </a:r>
            <a:r>
              <a:rPr sz="900" i="1" spc="-50" dirty="0">
                <a:latin typeface="Arial"/>
                <a:cs typeface="Arial"/>
              </a:rPr>
              <a:t>become 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55" dirty="0">
                <a:latin typeface="Arial"/>
                <a:cs typeface="Arial"/>
              </a:rPr>
              <a:t>head </a:t>
            </a:r>
            <a:r>
              <a:rPr sz="900" i="1" spc="-5" dirty="0">
                <a:latin typeface="Arial"/>
                <a:cs typeface="Arial"/>
              </a:rPr>
              <a:t>of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0" dirty="0">
                <a:latin typeface="Arial"/>
                <a:cs typeface="Arial"/>
              </a:rPr>
              <a:t>corner: </a:t>
            </a:r>
            <a:r>
              <a:rPr sz="900" i="1" spc="-10" dirty="0">
                <a:latin typeface="Arial"/>
                <a:cs typeface="Arial"/>
              </a:rPr>
              <a:t>this </a:t>
            </a:r>
            <a:r>
              <a:rPr sz="900" i="1" spc="-40" dirty="0">
                <a:latin typeface="Arial"/>
                <a:cs typeface="Arial"/>
              </a:rPr>
              <a:t>is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25" dirty="0">
                <a:latin typeface="Arial"/>
                <a:cs typeface="Arial"/>
              </a:rPr>
              <a:t>Lord’s</a:t>
            </a:r>
            <a:r>
              <a:rPr sz="900" i="1" spc="165" dirty="0">
                <a:latin typeface="Arial"/>
                <a:cs typeface="Arial"/>
              </a:rPr>
              <a:t> </a:t>
            </a:r>
            <a:r>
              <a:rPr sz="900" i="1" spc="-20" dirty="0">
                <a:latin typeface="Arial"/>
                <a:cs typeface="Arial"/>
              </a:rPr>
              <a:t>doing.</a:t>
            </a:r>
            <a:endParaRPr sz="900">
              <a:latin typeface="Arial"/>
              <a:cs typeface="Arial"/>
            </a:endParaRPr>
          </a:p>
          <a:p>
            <a:pPr marR="93980" algn="r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Tahoma"/>
                <a:cs typeface="Tahoma"/>
              </a:rPr>
              <a:t>(Matthew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21:42)</a:t>
            </a:r>
            <a:endParaRPr sz="900">
              <a:latin typeface="Tahoma"/>
              <a:cs typeface="Tahoma"/>
            </a:endParaRPr>
          </a:p>
          <a:p>
            <a:pPr marL="506095" marR="525780" lvl="1" indent="-121920">
              <a:lnSpc>
                <a:spcPct val="101499"/>
              </a:lnSpc>
              <a:spcBef>
                <a:spcPts val="735"/>
              </a:spcBef>
              <a:buClr>
                <a:srgbClr val="3333B2"/>
              </a:buClr>
              <a:buFont typeface="Meiryo"/>
              <a:buChar char="•"/>
              <a:tabLst>
                <a:tab pos="506730" algn="l"/>
              </a:tabLst>
            </a:pPr>
            <a:r>
              <a:rPr sz="900" spc="-55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classification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0" dirty="0">
                <a:latin typeface="Tahoma"/>
                <a:cs typeface="Tahoma"/>
              </a:rPr>
              <a:t>sentiment, </a:t>
            </a:r>
            <a:r>
              <a:rPr sz="900" spc="-35" dirty="0">
                <a:latin typeface="Tahoma"/>
                <a:cs typeface="Tahoma"/>
              </a:rPr>
              <a:t>bag-of-words </a:t>
            </a:r>
            <a:r>
              <a:rPr sz="900" spc="-20" dirty="0">
                <a:latin typeface="Tahoma"/>
                <a:cs typeface="Tahoma"/>
              </a:rPr>
              <a:t>is </a:t>
            </a:r>
            <a:r>
              <a:rPr sz="900" spc="-10" dirty="0">
                <a:latin typeface="Tahoma"/>
                <a:cs typeface="Tahoma"/>
              </a:rPr>
              <a:t>not </a:t>
            </a:r>
            <a:r>
              <a:rPr sz="900" spc="-35" dirty="0">
                <a:latin typeface="Tahoma"/>
                <a:cs typeface="Tahoma"/>
              </a:rPr>
              <a:t>enough,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40" dirty="0">
                <a:latin typeface="Tahoma"/>
                <a:cs typeface="Tahoma"/>
              </a:rPr>
              <a:t>deeper  </a:t>
            </a:r>
            <a:r>
              <a:rPr sz="900" spc="-10" dirty="0">
                <a:latin typeface="Tahoma"/>
                <a:cs typeface="Tahoma"/>
              </a:rPr>
              <a:t>linguistic </a:t>
            </a:r>
            <a:r>
              <a:rPr sz="900" spc="-30" dirty="0">
                <a:latin typeface="Tahoma"/>
                <a:cs typeface="Tahoma"/>
              </a:rPr>
              <a:t>processing </a:t>
            </a:r>
            <a:r>
              <a:rPr sz="900" spc="-20" dirty="0">
                <a:latin typeface="Tahoma"/>
                <a:cs typeface="Tahoma"/>
              </a:rPr>
              <a:t>is</a:t>
            </a:r>
            <a:r>
              <a:rPr sz="900" spc="11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necessary</a:t>
            </a:r>
            <a:endParaRPr sz="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3333B2"/>
              </a:buClr>
              <a:buFont typeface="Meiryo"/>
              <a:buChar char="•"/>
            </a:pPr>
            <a:endParaRPr sz="650">
              <a:latin typeface="Tahoma"/>
              <a:cs typeface="Tahoma"/>
            </a:endParaRPr>
          </a:p>
          <a:p>
            <a:pPr marL="253365" marR="135890" indent="-127000">
              <a:lnSpc>
                <a:spcPct val="100000"/>
              </a:lnSpc>
              <a:buClr>
                <a:srgbClr val="3333B2"/>
              </a:buClr>
              <a:buFont typeface="Meiryo"/>
              <a:buChar char="•"/>
              <a:tabLst>
                <a:tab pos="2540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35" dirty="0">
                <a:latin typeface="Tahoma"/>
                <a:cs typeface="Tahoma"/>
              </a:rPr>
              <a:t>choice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5" dirty="0">
                <a:latin typeface="Tahoma"/>
                <a:cs typeface="Tahoma"/>
              </a:rPr>
              <a:t>features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30" dirty="0">
                <a:latin typeface="Tahoma"/>
                <a:cs typeface="Tahoma"/>
              </a:rPr>
              <a:t>task </a:t>
            </a:r>
            <a:r>
              <a:rPr sz="1000" spc="-35" dirty="0">
                <a:latin typeface="Tahoma"/>
                <a:cs typeface="Tahoma"/>
              </a:rPr>
              <a:t>(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feature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design</a:t>
            </a:r>
            <a:r>
              <a:rPr sz="1000" spc="-40" dirty="0">
                <a:latin typeface="Tahoma"/>
                <a:cs typeface="Tahoma"/>
              </a:rPr>
              <a:t>)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25" dirty="0">
                <a:latin typeface="Tahoma"/>
                <a:cs typeface="Tahoma"/>
              </a:rPr>
              <a:t>dictated </a:t>
            </a:r>
            <a:r>
              <a:rPr sz="1000" spc="-55" dirty="0">
                <a:latin typeface="Tahoma"/>
                <a:cs typeface="Tahoma"/>
              </a:rPr>
              <a:t>by 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distinctions </a:t>
            </a:r>
            <a:r>
              <a:rPr sz="1000" spc="-90" dirty="0">
                <a:latin typeface="Tahoma"/>
                <a:cs typeface="Tahoma"/>
              </a:rPr>
              <a:t>we </a:t>
            </a:r>
            <a:r>
              <a:rPr sz="1000" spc="-40" dirty="0">
                <a:latin typeface="Tahoma"/>
                <a:cs typeface="Tahoma"/>
              </a:rPr>
              <a:t>want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capture,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20" dirty="0">
                <a:latin typeface="Tahoma"/>
                <a:cs typeface="Tahoma"/>
              </a:rPr>
              <a:t>left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designer.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3830" y="3090431"/>
            <a:ext cx="4163695" cy="2647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59385">
              <a:lnSpc>
                <a:spcPts val="955"/>
              </a:lnSpc>
              <a:spcBef>
                <a:spcPts val="35"/>
              </a:spcBef>
            </a:pPr>
            <a:r>
              <a:rPr sz="900" spc="15" baseline="27777" dirty="0">
                <a:latin typeface="Arial"/>
                <a:cs typeface="Arial"/>
              </a:rPr>
              <a:t>3</a:t>
            </a:r>
            <a:r>
              <a:rPr sz="800" spc="10" dirty="0">
                <a:latin typeface="Arial"/>
                <a:cs typeface="Arial"/>
              </a:rPr>
              <a:t>Patrick </a:t>
            </a:r>
            <a:r>
              <a:rPr sz="800" spc="-10" dirty="0">
                <a:latin typeface="Arial"/>
                <a:cs typeface="Arial"/>
              </a:rPr>
              <a:t>Juola: </a:t>
            </a:r>
            <a:r>
              <a:rPr sz="800" dirty="0">
                <a:latin typeface="Arial"/>
                <a:cs typeface="Arial"/>
              </a:rPr>
              <a:t>Authorship </a:t>
            </a:r>
            <a:r>
              <a:rPr sz="800" spc="20" dirty="0">
                <a:latin typeface="Arial"/>
                <a:cs typeface="Arial"/>
              </a:rPr>
              <a:t>Attribution. </a:t>
            </a:r>
            <a:r>
              <a:rPr sz="800" i="1" spc="-15" dirty="0">
                <a:latin typeface="Arial"/>
                <a:cs typeface="Arial"/>
              </a:rPr>
              <a:t>Foundations </a:t>
            </a:r>
            <a:r>
              <a:rPr sz="800" i="1" spc="-20" dirty="0">
                <a:latin typeface="Arial"/>
                <a:cs typeface="Arial"/>
              </a:rPr>
              <a:t>and </a:t>
            </a:r>
            <a:r>
              <a:rPr sz="800" i="1" spc="-25" dirty="0">
                <a:latin typeface="Arial"/>
                <a:cs typeface="Arial"/>
              </a:rPr>
              <a:t>Trends </a:t>
            </a:r>
            <a:r>
              <a:rPr sz="800" i="1" spc="5" dirty="0">
                <a:latin typeface="Arial"/>
                <a:cs typeface="Arial"/>
              </a:rPr>
              <a:t>in Information</a:t>
            </a:r>
            <a:r>
              <a:rPr sz="800" i="1" spc="-10" dirty="0">
                <a:latin typeface="Arial"/>
                <a:cs typeface="Arial"/>
              </a:rPr>
              <a:t> Retrieval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ts val="955"/>
              </a:lnSpc>
            </a:pPr>
            <a:r>
              <a:rPr sz="800" spc="15" dirty="0">
                <a:latin typeface="Arial"/>
                <a:cs typeface="Arial"/>
              </a:rPr>
              <a:t>1(3): </a:t>
            </a:r>
            <a:r>
              <a:rPr sz="800" spc="-20" dirty="0">
                <a:latin typeface="Arial"/>
                <a:cs typeface="Arial"/>
              </a:rPr>
              <a:t>233-334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(2006)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2a. Feature selection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447" y="719942"/>
            <a:ext cx="4257675" cy="135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939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0" dirty="0">
                <a:latin typeface="Tahoma"/>
                <a:cs typeface="Tahoma"/>
              </a:rPr>
              <a:t>Vectors of </a:t>
            </a:r>
            <a:r>
              <a:rPr sz="1000" spc="-35" dirty="0">
                <a:latin typeface="Tahoma"/>
                <a:cs typeface="Tahoma"/>
              </a:rPr>
              <a:t>length </a:t>
            </a:r>
            <a:r>
              <a:rPr sz="1000" i="1" spc="-10" dirty="0">
                <a:latin typeface="Arial"/>
                <a:cs typeface="Arial"/>
              </a:rPr>
              <a:t>O</a:t>
            </a:r>
            <a:r>
              <a:rPr sz="1000" spc="-10" dirty="0">
                <a:latin typeface="Tahoma"/>
                <a:cs typeface="Tahoma"/>
              </a:rPr>
              <a:t>(10</a:t>
            </a:r>
            <a:r>
              <a:rPr sz="1050" spc="-15" baseline="27777" dirty="0">
                <a:latin typeface="Arial"/>
                <a:cs typeface="Arial"/>
              </a:rPr>
              <a:t>5</a:t>
            </a:r>
            <a:r>
              <a:rPr sz="1000" spc="-10" dirty="0">
                <a:latin typeface="Tahoma"/>
                <a:cs typeface="Tahoma"/>
              </a:rPr>
              <a:t>)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i="1" spc="-10" dirty="0">
                <a:latin typeface="Arial"/>
                <a:cs typeface="Arial"/>
              </a:rPr>
              <a:t>O</a:t>
            </a:r>
            <a:r>
              <a:rPr sz="1000" spc="-10" dirty="0">
                <a:latin typeface="Tahoma"/>
                <a:cs typeface="Tahoma"/>
              </a:rPr>
              <a:t>(10</a:t>
            </a:r>
            <a:r>
              <a:rPr sz="1050" spc="-15" baseline="27777" dirty="0">
                <a:latin typeface="Arial"/>
                <a:cs typeface="Arial"/>
              </a:rPr>
              <a:t>6</a:t>
            </a:r>
            <a:r>
              <a:rPr sz="1000" spc="-10" dirty="0">
                <a:latin typeface="Tahoma"/>
                <a:cs typeface="Tahoma"/>
              </a:rPr>
              <a:t>) </a:t>
            </a:r>
            <a:r>
              <a:rPr sz="1000" spc="-25" dirty="0">
                <a:latin typeface="Tahoma"/>
                <a:cs typeface="Tahoma"/>
              </a:rPr>
              <a:t>might </a:t>
            </a:r>
            <a:r>
              <a:rPr sz="1000" spc="-30" dirty="0">
                <a:latin typeface="Tahoma"/>
                <a:cs typeface="Tahoma"/>
              </a:rPr>
              <a:t>result, </a:t>
            </a:r>
            <a:r>
              <a:rPr sz="1000" spc="-55" dirty="0">
                <a:latin typeface="Tahoma"/>
                <a:cs typeface="Tahoma"/>
              </a:rPr>
              <a:t>esp. </a:t>
            </a:r>
            <a:r>
              <a:rPr sz="1000" spc="-5" dirty="0">
                <a:latin typeface="Tahoma"/>
                <a:cs typeface="Tahoma"/>
              </a:rPr>
              <a:t>if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i="1" spc="-45" dirty="0">
                <a:latin typeface="Arial"/>
                <a:cs typeface="Arial"/>
              </a:rPr>
              <a:t>n</a:t>
            </a:r>
            <a:r>
              <a:rPr sz="1000" spc="-45" dirty="0">
                <a:latin typeface="Tahoma"/>
                <a:cs typeface="Tahoma"/>
              </a:rPr>
              <a:t>-grams </a:t>
            </a:r>
            <a:r>
              <a:rPr sz="1000" spc="-65" dirty="0">
                <a:latin typeface="Tahoma"/>
                <a:cs typeface="Tahoma"/>
              </a:rPr>
              <a:t>are  </a:t>
            </a:r>
            <a:r>
              <a:rPr sz="1000" spc="-55" dirty="0">
                <a:latin typeface="Tahoma"/>
                <a:cs typeface="Tahoma"/>
              </a:rPr>
              <a:t>used, </a:t>
            </a:r>
            <a:r>
              <a:rPr sz="1000" spc="-20" dirty="0">
                <a:latin typeface="Tahoma"/>
                <a:cs typeface="Tahoma"/>
              </a:rPr>
              <a:t>in both </a:t>
            </a:r>
            <a:r>
              <a:rPr sz="1000" spc="-5" dirty="0">
                <a:latin typeface="Tahoma"/>
                <a:cs typeface="Tahoma"/>
              </a:rPr>
              <a:t>“overfitting”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high </a:t>
            </a:r>
            <a:r>
              <a:rPr sz="1000" spc="-25" dirty="0">
                <a:latin typeface="Tahoma"/>
                <a:cs typeface="Tahoma"/>
              </a:rPr>
              <a:t>computational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cost;</a:t>
            </a:r>
            <a:endParaRPr sz="1000">
              <a:latin typeface="Tahoma"/>
              <a:cs typeface="Tahoma"/>
            </a:endParaRPr>
          </a:p>
          <a:p>
            <a:pPr marL="227965" marR="15303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Feature selection </a:t>
            </a:r>
            <a:r>
              <a:rPr sz="1000" spc="10" dirty="0">
                <a:latin typeface="Tahoma"/>
                <a:cs typeface="Tahoma"/>
              </a:rPr>
              <a:t>(FS) </a:t>
            </a:r>
            <a:r>
              <a:rPr sz="1000" spc="-55" dirty="0">
                <a:latin typeface="Tahoma"/>
                <a:cs typeface="Tahoma"/>
              </a:rPr>
              <a:t>has </a:t>
            </a:r>
            <a:r>
              <a:rPr sz="1000" spc="-35" dirty="0">
                <a:latin typeface="Tahoma"/>
                <a:cs typeface="Tahoma"/>
              </a:rPr>
              <a:t>the goal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5" dirty="0">
                <a:latin typeface="Tahoma"/>
                <a:cs typeface="Tahoma"/>
              </a:rPr>
              <a:t>identifying </a:t>
            </a:r>
            <a:r>
              <a:rPr sz="1000" spc="-35" dirty="0">
                <a:latin typeface="Tahoma"/>
                <a:cs typeface="Tahoma"/>
              </a:rPr>
              <a:t>the most </a:t>
            </a:r>
            <a:r>
              <a:rPr sz="1000" spc="-25" dirty="0">
                <a:latin typeface="Tahoma"/>
                <a:cs typeface="Tahoma"/>
              </a:rPr>
              <a:t>discriminative  </a:t>
            </a:r>
            <a:r>
              <a:rPr sz="1000" spc="-40" dirty="0">
                <a:latin typeface="Tahoma"/>
                <a:cs typeface="Tahoma"/>
              </a:rPr>
              <a:t>features, </a:t>
            </a:r>
            <a:r>
              <a:rPr sz="1000" spc="-55" dirty="0">
                <a:latin typeface="Tahoma"/>
                <a:cs typeface="Tahoma"/>
              </a:rPr>
              <a:t>so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others </a:t>
            </a:r>
            <a:r>
              <a:rPr sz="1000" spc="-55" dirty="0">
                <a:latin typeface="Tahoma"/>
                <a:cs typeface="Tahoma"/>
              </a:rPr>
              <a:t>may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45" dirty="0">
                <a:latin typeface="Tahoma"/>
                <a:cs typeface="Tahoma"/>
              </a:rPr>
              <a:t>discarded</a:t>
            </a:r>
            <a:endParaRPr sz="1000">
              <a:latin typeface="Tahoma"/>
              <a:cs typeface="Tahoma"/>
            </a:endParaRPr>
          </a:p>
          <a:p>
            <a:pPr marL="227965" marR="20701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10" dirty="0">
                <a:latin typeface="Tahoma"/>
                <a:cs typeface="Tahoma"/>
              </a:rPr>
              <a:t>“filter” </a:t>
            </a:r>
            <a:r>
              <a:rPr sz="1000" spc="-45" dirty="0">
                <a:latin typeface="Tahoma"/>
                <a:cs typeface="Tahoma"/>
              </a:rPr>
              <a:t>approach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20" dirty="0">
                <a:latin typeface="Tahoma"/>
                <a:cs typeface="Tahoma"/>
              </a:rPr>
              <a:t>FS </a:t>
            </a:r>
            <a:r>
              <a:rPr sz="1000" spc="-35" dirty="0">
                <a:latin typeface="Tahoma"/>
                <a:cs typeface="Tahoma"/>
              </a:rPr>
              <a:t>consists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measuring </a:t>
            </a:r>
            <a:r>
              <a:rPr sz="1000" spc="-20" dirty="0">
                <a:latin typeface="Tahoma"/>
                <a:cs typeface="Tahoma"/>
              </a:rPr>
              <a:t>(via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5" dirty="0">
                <a:latin typeface="Tahoma"/>
                <a:cs typeface="Tahoma"/>
              </a:rPr>
              <a:t>function </a:t>
            </a:r>
            <a:r>
              <a:rPr sz="1000" i="1" spc="-10" dirty="0">
                <a:latin typeface="Verdana"/>
                <a:cs typeface="Verdana"/>
              </a:rPr>
              <a:t>ξ</a:t>
            </a:r>
            <a:r>
              <a:rPr sz="1000" spc="-10" dirty="0">
                <a:latin typeface="Tahoma"/>
                <a:cs typeface="Tahoma"/>
              </a:rPr>
              <a:t>) </a:t>
            </a:r>
            <a:r>
              <a:rPr sz="1000" spc="-35" dirty="0">
                <a:latin typeface="Tahoma"/>
                <a:cs typeface="Tahoma"/>
              </a:rPr>
              <a:t>the  </a:t>
            </a:r>
            <a:r>
              <a:rPr sz="1000" spc="-25" dirty="0">
                <a:latin typeface="Tahoma"/>
                <a:cs typeface="Tahoma"/>
              </a:rPr>
              <a:t>discriminative </a:t>
            </a:r>
            <a:r>
              <a:rPr sz="1000" spc="-60" dirty="0">
                <a:latin typeface="Tahoma"/>
                <a:cs typeface="Tahoma"/>
              </a:rPr>
              <a:t>power </a:t>
            </a:r>
            <a:r>
              <a:rPr sz="1000" i="1" spc="15" dirty="0">
                <a:latin typeface="Verdana"/>
                <a:cs typeface="Verdana"/>
              </a:rPr>
              <a:t>ξ</a:t>
            </a:r>
            <a:r>
              <a:rPr sz="1000" spc="15" dirty="0">
                <a:latin typeface="Tahoma"/>
                <a:cs typeface="Tahoma"/>
              </a:rPr>
              <a:t>(</a:t>
            </a:r>
            <a:r>
              <a:rPr sz="1000" i="1" spc="15" dirty="0">
                <a:latin typeface="Arial"/>
                <a:cs typeface="Arial"/>
              </a:rPr>
              <a:t>t</a:t>
            </a:r>
            <a:r>
              <a:rPr sz="1050" i="1" spc="22" baseline="-11904" dirty="0">
                <a:latin typeface="Arial"/>
                <a:cs typeface="Arial"/>
              </a:rPr>
              <a:t>k </a:t>
            </a:r>
            <a:r>
              <a:rPr sz="1000" dirty="0">
                <a:latin typeface="Tahoma"/>
                <a:cs typeface="Tahoma"/>
              </a:rPr>
              <a:t>)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each </a:t>
            </a:r>
            <a:r>
              <a:rPr sz="1000" spc="-40" dirty="0">
                <a:latin typeface="Tahoma"/>
                <a:cs typeface="Tahoma"/>
              </a:rPr>
              <a:t>feature </a:t>
            </a:r>
            <a:r>
              <a:rPr sz="1000" i="1" spc="45" dirty="0">
                <a:latin typeface="Arial"/>
                <a:cs typeface="Arial"/>
              </a:rPr>
              <a:t>t</a:t>
            </a:r>
            <a:r>
              <a:rPr sz="1050" i="1" spc="67" baseline="-11904" dirty="0">
                <a:latin typeface="Arial"/>
                <a:cs typeface="Arial"/>
              </a:rPr>
              <a:t>k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0" dirty="0">
                <a:latin typeface="Tahoma"/>
                <a:cs typeface="Tahoma"/>
              </a:rPr>
              <a:t>retaining only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endParaRPr sz="1000">
              <a:latin typeface="Tahoma"/>
              <a:cs typeface="Tahoma"/>
            </a:endParaRPr>
          </a:p>
          <a:p>
            <a:pPr marL="227965">
              <a:lnSpc>
                <a:spcPts val="1190"/>
              </a:lnSpc>
            </a:pPr>
            <a:r>
              <a:rPr sz="1000" spc="-35" dirty="0">
                <a:latin typeface="Tahoma"/>
                <a:cs typeface="Tahoma"/>
              </a:rPr>
              <a:t>top-scoring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features</a:t>
            </a:r>
            <a:r>
              <a:rPr sz="1050" spc="-60" baseline="27777" dirty="0">
                <a:latin typeface="Arial"/>
                <a:cs typeface="Arial"/>
              </a:rPr>
              <a:t>4</a:t>
            </a:r>
            <a:endParaRPr sz="1050" baseline="27777">
              <a:latin typeface="Arial"/>
              <a:cs typeface="Arial"/>
            </a:endParaRPr>
          </a:p>
          <a:p>
            <a:pPr marL="227965" indent="-127635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binary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0" dirty="0">
                <a:latin typeface="Tahoma"/>
                <a:cs typeface="Tahoma"/>
              </a:rPr>
              <a:t>typical </a:t>
            </a:r>
            <a:r>
              <a:rPr sz="1000" spc="-35" dirty="0">
                <a:latin typeface="Tahoma"/>
                <a:cs typeface="Tahoma"/>
              </a:rPr>
              <a:t>choice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i="1" spc="-70" dirty="0">
                <a:latin typeface="Verdana"/>
                <a:cs typeface="Verdana"/>
              </a:rPr>
              <a:t>ξ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mutual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r>
              <a:rPr sz="1000" spc="-30" dirty="0">
                <a:latin typeface="Tahoma"/>
                <a:cs typeface="Tahoma"/>
              </a:rPr>
              <a:t>,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i.e.,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761" y="2297839"/>
            <a:ext cx="2203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" dirty="0">
                <a:latin typeface="Arial"/>
                <a:cs typeface="Arial"/>
              </a:rPr>
              <a:t>k</a:t>
            </a:r>
            <a:r>
              <a:rPr sz="700" i="1" spc="95" dirty="0">
                <a:latin typeface="Arial"/>
                <a:cs typeface="Arial"/>
              </a:rPr>
              <a:t> </a:t>
            </a:r>
            <a:r>
              <a:rPr sz="700" i="1" spc="20" dirty="0"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6524" y="2120701"/>
            <a:ext cx="631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5609" algn="l"/>
              </a:tabLst>
            </a:pPr>
            <a:r>
              <a:rPr sz="1000" spc="770" dirty="0">
                <a:latin typeface="Arial"/>
                <a:cs typeface="Arial"/>
              </a:rPr>
              <a:t>X	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091" y="2240894"/>
            <a:ext cx="2137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44320" algn="l"/>
              </a:tabLst>
            </a:pPr>
            <a:r>
              <a:rPr sz="1000" i="1" spc="15" dirty="0">
                <a:latin typeface="Arial"/>
                <a:cs typeface="Arial"/>
              </a:rPr>
              <a:t>MI </a:t>
            </a:r>
            <a:r>
              <a:rPr sz="1000" spc="40" dirty="0">
                <a:latin typeface="Tahoma"/>
                <a:cs typeface="Tahoma"/>
              </a:rPr>
              <a:t>(</a:t>
            </a:r>
            <a:r>
              <a:rPr sz="1000" i="1" spc="40" dirty="0">
                <a:latin typeface="Arial"/>
                <a:cs typeface="Arial"/>
              </a:rPr>
              <a:t>t </a:t>
            </a:r>
            <a:r>
              <a:rPr sz="1000" i="1" spc="-90" dirty="0">
                <a:latin typeface="Verdana"/>
                <a:cs typeface="Verdana"/>
              </a:rPr>
              <a:t>, </a:t>
            </a:r>
            <a:r>
              <a:rPr sz="1000" i="1" spc="-60" dirty="0">
                <a:latin typeface="Arial"/>
                <a:cs typeface="Arial"/>
              </a:rPr>
              <a:t>c</a:t>
            </a:r>
            <a:r>
              <a:rPr sz="1000" i="1" spc="-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	</a:t>
            </a:r>
            <a:r>
              <a:rPr sz="1000" spc="25" dirty="0">
                <a:latin typeface="Tahoma"/>
                <a:cs typeface="Tahoma"/>
              </a:rPr>
              <a:t>Pr(</a:t>
            </a:r>
            <a:r>
              <a:rPr sz="1000" i="1" spc="25" dirty="0">
                <a:latin typeface="Arial"/>
                <a:cs typeface="Arial"/>
              </a:rPr>
              <a:t>t</a:t>
            </a:r>
            <a:r>
              <a:rPr sz="1000" i="1" spc="25" dirty="0">
                <a:latin typeface="Verdana"/>
                <a:cs typeface="Verdana"/>
              </a:rPr>
              <a:t>,</a:t>
            </a:r>
            <a:r>
              <a:rPr sz="1000" i="1" spc="-210" dirty="0">
                <a:latin typeface="Verdana"/>
                <a:cs typeface="Verdana"/>
              </a:rPr>
              <a:t> </a:t>
            </a:r>
            <a:r>
              <a:rPr sz="1000" i="1" spc="10" dirty="0">
                <a:latin typeface="Arial"/>
                <a:cs typeface="Arial"/>
              </a:rPr>
              <a:t>c</a:t>
            </a:r>
            <a:r>
              <a:rPr sz="1000" spc="10" dirty="0">
                <a:latin typeface="Tahoma"/>
                <a:cs typeface="Tahoma"/>
              </a:rPr>
              <a:t>)</a:t>
            </a:r>
            <a:r>
              <a:rPr sz="1000" spc="-1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log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0628" y="2482812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149" y="0"/>
                </a:lnTo>
              </a:path>
            </a:pathLst>
          </a:custGeom>
          <a:ln w="4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00020" y="2477249"/>
            <a:ext cx="40640" cy="0"/>
          </a:xfrm>
          <a:custGeom>
            <a:avLst/>
            <a:gdLst/>
            <a:ahLst/>
            <a:cxnLst/>
            <a:rect l="l" t="t" r="r" b="b"/>
            <a:pathLst>
              <a:path w="40639">
                <a:moveTo>
                  <a:pt x="0" y="0"/>
                </a:moveTo>
                <a:lnTo>
                  <a:pt x="40259" y="0"/>
                </a:lnTo>
              </a:path>
            </a:pathLst>
          </a:custGeom>
          <a:ln w="4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869" y="2441653"/>
            <a:ext cx="9023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50" i="1" spc="-7" baseline="3968" dirty="0">
                <a:latin typeface="Arial"/>
                <a:cs typeface="Arial"/>
              </a:rPr>
              <a:t>c</a:t>
            </a:r>
            <a:r>
              <a:rPr sz="1050" i="1" spc="-7" baseline="3968" dirty="0">
                <a:latin typeface="Meiryo"/>
                <a:cs typeface="Meiryo"/>
              </a:rPr>
              <a:t>∈{</a:t>
            </a:r>
            <a:r>
              <a:rPr sz="1050" i="1" spc="-7" baseline="3968" dirty="0">
                <a:latin typeface="Arial"/>
                <a:cs typeface="Arial"/>
              </a:rPr>
              <a:t>c</a:t>
            </a:r>
            <a:r>
              <a:rPr sz="750" i="1" spc="-7" baseline="-5555" dirty="0">
                <a:latin typeface="Arial"/>
                <a:cs typeface="Arial"/>
              </a:rPr>
              <a:t>i</a:t>
            </a:r>
            <a:r>
              <a:rPr sz="750" i="1" spc="-75" baseline="-5555" dirty="0">
                <a:latin typeface="Arial"/>
                <a:cs typeface="Arial"/>
              </a:rPr>
              <a:t> </a:t>
            </a:r>
            <a:r>
              <a:rPr sz="1050" i="1" spc="15" baseline="3968" dirty="0">
                <a:latin typeface="Verdana"/>
                <a:cs typeface="Verdana"/>
              </a:rPr>
              <a:t>,</a:t>
            </a:r>
            <a:r>
              <a:rPr sz="1050" i="1" spc="15" baseline="3968" dirty="0">
                <a:latin typeface="Arial"/>
                <a:cs typeface="Arial"/>
              </a:rPr>
              <a:t>c</a:t>
            </a:r>
            <a:r>
              <a:rPr sz="750" i="1" spc="15" baseline="-5555" dirty="0">
                <a:latin typeface="Arial"/>
                <a:cs typeface="Arial"/>
              </a:rPr>
              <a:t>i</a:t>
            </a:r>
            <a:r>
              <a:rPr sz="750" i="1" spc="-67" baseline="-5555" dirty="0">
                <a:latin typeface="Arial"/>
                <a:cs typeface="Arial"/>
              </a:rPr>
              <a:t> </a:t>
            </a:r>
            <a:r>
              <a:rPr sz="1050" i="1" spc="-22" baseline="3968" dirty="0">
                <a:latin typeface="Meiryo"/>
                <a:cs typeface="Meiryo"/>
              </a:rPr>
              <a:t>}</a:t>
            </a:r>
            <a:r>
              <a:rPr sz="1050" i="1" spc="-135" baseline="3968" dirty="0">
                <a:latin typeface="Meiryo"/>
                <a:cs typeface="Meiryo"/>
              </a:rPr>
              <a:t> </a:t>
            </a:r>
            <a:r>
              <a:rPr sz="700" i="1" spc="30" dirty="0">
                <a:latin typeface="Arial"/>
                <a:cs typeface="Arial"/>
              </a:rPr>
              <a:t>t</a:t>
            </a:r>
            <a:r>
              <a:rPr sz="700" i="1" spc="30" dirty="0">
                <a:latin typeface="Meiryo"/>
                <a:cs typeface="Meiryo"/>
              </a:rPr>
              <a:t>∈{</a:t>
            </a:r>
            <a:r>
              <a:rPr sz="700" i="1" spc="30" dirty="0">
                <a:latin typeface="Arial"/>
                <a:cs typeface="Arial"/>
              </a:rPr>
              <a:t>t</a:t>
            </a:r>
            <a:r>
              <a:rPr sz="750" i="1" spc="44" baseline="-11111" dirty="0">
                <a:latin typeface="Arial"/>
                <a:cs typeface="Arial"/>
              </a:rPr>
              <a:t>k</a:t>
            </a:r>
            <a:r>
              <a:rPr sz="750" i="1" spc="-82" baseline="-11111" dirty="0">
                <a:latin typeface="Arial"/>
                <a:cs typeface="Arial"/>
              </a:rPr>
              <a:t> </a:t>
            </a:r>
            <a:r>
              <a:rPr sz="700" i="1" spc="35" dirty="0">
                <a:latin typeface="Verdana"/>
                <a:cs typeface="Verdana"/>
              </a:rPr>
              <a:t>,</a:t>
            </a:r>
            <a:r>
              <a:rPr sz="700" i="1" spc="35" dirty="0">
                <a:latin typeface="Arial"/>
                <a:cs typeface="Arial"/>
              </a:rPr>
              <a:t>t</a:t>
            </a:r>
            <a:r>
              <a:rPr sz="750" i="1" spc="52" baseline="-11111" dirty="0">
                <a:latin typeface="Arial"/>
                <a:cs typeface="Arial"/>
              </a:rPr>
              <a:t>k</a:t>
            </a:r>
            <a:r>
              <a:rPr sz="750" i="1" spc="-82" baseline="-11111" dirty="0">
                <a:latin typeface="Arial"/>
                <a:cs typeface="Arial"/>
              </a:rPr>
              <a:t> </a:t>
            </a:r>
            <a:r>
              <a:rPr sz="700" i="1" spc="-15" dirty="0">
                <a:latin typeface="Meiryo"/>
                <a:cs typeface="Meiryo"/>
              </a:rPr>
              <a:t>}</a:t>
            </a:r>
            <a:endParaRPr sz="700">
              <a:latin typeface="Meiryo"/>
              <a:cs typeface="Meiry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1174" y="2134762"/>
            <a:ext cx="757555" cy="3702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254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 </a:t>
            </a:r>
            <a:r>
              <a:rPr sz="1000" u="sng" spc="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Pr(</a:t>
            </a:r>
            <a:r>
              <a:rPr sz="1000" i="1" u="sng" spc="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000" i="1" u="sng" spc="2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,</a:t>
            </a:r>
            <a:r>
              <a:rPr sz="1000" i="1" u="sng" spc="-26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1000" i="1" u="sng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000" u="sng" spc="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)</a:t>
            </a:r>
            <a:r>
              <a:rPr sz="1000" u="sng" spc="12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1000">
              <a:latin typeface="Tahoma"/>
              <a:cs typeface="Tahoma"/>
            </a:endParaRPr>
          </a:p>
          <a:p>
            <a:pPr marR="30480" algn="r">
              <a:lnSpc>
                <a:spcPct val="100000"/>
              </a:lnSpc>
              <a:spcBef>
                <a:spcPts val="160"/>
              </a:spcBef>
            </a:pPr>
            <a:r>
              <a:rPr sz="1050" spc="-30" baseline="35714" dirty="0">
                <a:latin typeface="Arial"/>
                <a:cs typeface="Arial"/>
              </a:rPr>
              <a:t>2  </a:t>
            </a:r>
            <a:r>
              <a:rPr sz="1000" spc="45" dirty="0">
                <a:latin typeface="Tahoma"/>
                <a:cs typeface="Tahoma"/>
              </a:rPr>
              <a:t>Pr(</a:t>
            </a:r>
            <a:r>
              <a:rPr sz="1000" i="1" spc="45" dirty="0">
                <a:latin typeface="Arial"/>
                <a:cs typeface="Arial"/>
              </a:rPr>
              <a:t>t</a:t>
            </a:r>
            <a:r>
              <a:rPr sz="1000" spc="45" dirty="0">
                <a:latin typeface="Tahoma"/>
                <a:cs typeface="Tahoma"/>
              </a:rPr>
              <a:t>)</a:t>
            </a:r>
            <a:r>
              <a:rPr sz="1000" spc="-254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Pr(</a:t>
            </a:r>
            <a:r>
              <a:rPr sz="1000" i="1" spc="20" dirty="0">
                <a:latin typeface="Arial"/>
                <a:cs typeface="Arial"/>
              </a:rPr>
              <a:t>c</a:t>
            </a:r>
            <a:r>
              <a:rPr sz="1000" spc="2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730" y="2665532"/>
            <a:ext cx="4300855" cy="684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Tahoma"/>
                <a:cs typeface="Tahoma"/>
              </a:rPr>
              <a:t>Alternative </a:t>
            </a:r>
            <a:r>
              <a:rPr sz="1000" spc="-40" dirty="0">
                <a:latin typeface="Tahoma"/>
                <a:cs typeface="Tahoma"/>
              </a:rPr>
              <a:t>choices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45" dirty="0">
                <a:latin typeface="Tahoma"/>
                <a:cs typeface="Tahoma"/>
              </a:rPr>
              <a:t>chi-square and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log-odds.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00">
              <a:latin typeface="Tahoma"/>
              <a:cs typeface="Tahoma"/>
            </a:endParaRPr>
          </a:p>
          <a:p>
            <a:pPr marL="197485">
              <a:lnSpc>
                <a:spcPts val="955"/>
              </a:lnSpc>
              <a:spcBef>
                <a:spcPts val="880"/>
              </a:spcBef>
            </a:pPr>
            <a:r>
              <a:rPr sz="900" spc="37" baseline="27777" dirty="0">
                <a:latin typeface="Arial"/>
                <a:cs typeface="Arial"/>
              </a:rPr>
              <a:t>4</a:t>
            </a:r>
            <a:r>
              <a:rPr sz="800" spc="25" dirty="0">
                <a:latin typeface="Arial"/>
                <a:cs typeface="Arial"/>
              </a:rPr>
              <a:t>Y. </a:t>
            </a:r>
            <a:r>
              <a:rPr sz="800" spc="-20" dirty="0">
                <a:latin typeface="Arial"/>
                <a:cs typeface="Arial"/>
              </a:rPr>
              <a:t>Yang, </a:t>
            </a:r>
            <a:r>
              <a:rPr sz="800" spc="5" dirty="0">
                <a:latin typeface="Arial"/>
                <a:cs typeface="Arial"/>
              </a:rPr>
              <a:t>J. </a:t>
            </a:r>
            <a:r>
              <a:rPr sz="800" spc="-35" dirty="0">
                <a:latin typeface="Arial"/>
                <a:cs typeface="Arial"/>
              </a:rPr>
              <a:t>Pedersen: </a:t>
            </a:r>
            <a:r>
              <a:rPr sz="800" spc="30" dirty="0">
                <a:latin typeface="Arial"/>
                <a:cs typeface="Arial"/>
              </a:rPr>
              <a:t>A </a:t>
            </a:r>
            <a:r>
              <a:rPr sz="800" spc="-15" dirty="0">
                <a:latin typeface="Arial"/>
                <a:cs typeface="Arial"/>
              </a:rPr>
              <a:t>Comparative </a:t>
            </a:r>
            <a:r>
              <a:rPr sz="800" spc="-5" dirty="0">
                <a:latin typeface="Arial"/>
                <a:cs typeface="Arial"/>
              </a:rPr>
              <a:t>Study </a:t>
            </a:r>
            <a:r>
              <a:rPr sz="800" spc="-15" dirty="0">
                <a:latin typeface="Arial"/>
                <a:cs typeface="Arial"/>
              </a:rPr>
              <a:t>on </a:t>
            </a:r>
            <a:r>
              <a:rPr sz="800" spc="-20" dirty="0">
                <a:latin typeface="Arial"/>
                <a:cs typeface="Arial"/>
              </a:rPr>
              <a:t>Feature </a:t>
            </a:r>
            <a:r>
              <a:rPr sz="800" spc="-15" dirty="0">
                <a:latin typeface="Arial"/>
                <a:cs typeface="Arial"/>
              </a:rPr>
              <a:t>Selection</a:t>
            </a:r>
            <a:r>
              <a:rPr sz="800" spc="-65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in Text </a:t>
            </a:r>
            <a:r>
              <a:rPr sz="800" spc="-10" dirty="0">
                <a:latin typeface="Arial"/>
                <a:cs typeface="Arial"/>
              </a:rPr>
              <a:t>Categorization.</a:t>
            </a:r>
            <a:endParaRPr sz="800">
              <a:latin typeface="Arial"/>
              <a:cs typeface="Arial"/>
            </a:endParaRPr>
          </a:p>
          <a:p>
            <a:pPr marL="50800">
              <a:lnSpc>
                <a:spcPts val="955"/>
              </a:lnSpc>
            </a:pPr>
            <a:r>
              <a:rPr sz="800" spc="-25" dirty="0">
                <a:latin typeface="Arial"/>
                <a:cs typeface="Arial"/>
              </a:rPr>
              <a:t>Proceedings </a:t>
            </a:r>
            <a:r>
              <a:rPr sz="800" spc="5" dirty="0">
                <a:latin typeface="Arial"/>
                <a:cs typeface="Arial"/>
              </a:rPr>
              <a:t>of </a:t>
            </a:r>
            <a:r>
              <a:rPr sz="800" spc="15" dirty="0">
                <a:latin typeface="Arial"/>
                <a:cs typeface="Arial"/>
              </a:rPr>
              <a:t>ICML</a:t>
            </a:r>
            <a:r>
              <a:rPr sz="80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1997.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2b. Feature Synthesis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730" y="713719"/>
            <a:ext cx="4495165" cy="263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3530" marR="18796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304165" algn="l"/>
              </a:tabLst>
            </a:pPr>
            <a:r>
              <a:rPr sz="1000" spc="5" dirty="0">
                <a:solidFill>
                  <a:srgbClr val="FF0000"/>
                </a:solidFill>
                <a:latin typeface="Tahoma"/>
                <a:cs typeface="Tahoma"/>
              </a:rPr>
              <a:t>Matrix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decomposition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techniques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35" dirty="0">
                <a:latin typeface="Tahoma"/>
                <a:cs typeface="Tahoma"/>
              </a:rPr>
              <a:t>PCA, </a:t>
            </a:r>
            <a:r>
              <a:rPr sz="1000" spc="15" dirty="0">
                <a:latin typeface="Tahoma"/>
                <a:cs typeface="Tahoma"/>
              </a:rPr>
              <a:t>SVD, </a:t>
            </a:r>
            <a:r>
              <a:rPr sz="1000" spc="25" dirty="0">
                <a:latin typeface="Tahoma"/>
                <a:cs typeface="Tahoma"/>
              </a:rPr>
              <a:t>LSA) </a:t>
            </a:r>
            <a:r>
              <a:rPr sz="1000" spc="-40" dirty="0">
                <a:latin typeface="Tahoma"/>
                <a:cs typeface="Tahoma"/>
              </a:rPr>
              <a:t>can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10" dirty="0">
                <a:latin typeface="Tahoma"/>
                <a:cs typeface="Tahoma"/>
              </a:rPr>
              <a:t>to  </a:t>
            </a:r>
            <a:r>
              <a:rPr sz="1000" spc="-45" dirty="0">
                <a:latin typeface="Tahoma"/>
                <a:cs typeface="Tahoma"/>
              </a:rPr>
              <a:t>synthesize </a:t>
            </a:r>
            <a:r>
              <a:rPr sz="1000" spc="-65" dirty="0">
                <a:latin typeface="Tahoma"/>
                <a:cs typeface="Tahoma"/>
              </a:rPr>
              <a:t>new </a:t>
            </a:r>
            <a:r>
              <a:rPr sz="1000" spc="-45" dirty="0">
                <a:latin typeface="Tahoma"/>
                <a:cs typeface="Tahoma"/>
              </a:rPr>
              <a:t>features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45" dirty="0">
                <a:latin typeface="Tahoma"/>
                <a:cs typeface="Tahoma"/>
              </a:rPr>
              <a:t>replace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features </a:t>
            </a:r>
            <a:r>
              <a:rPr sz="1000" spc="-50" dirty="0">
                <a:latin typeface="Tahoma"/>
                <a:cs typeface="Tahoma"/>
              </a:rPr>
              <a:t>discussed above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-60" dirty="0">
                <a:latin typeface="Tahoma"/>
                <a:cs typeface="Tahoma"/>
              </a:rPr>
              <a:t>ones 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40" dirty="0">
                <a:latin typeface="Tahoma"/>
                <a:cs typeface="Tahoma"/>
              </a:rPr>
              <a:t>suffering </a:t>
            </a:r>
            <a:r>
              <a:rPr sz="1000" spc="-35" dirty="0">
                <a:latin typeface="Tahoma"/>
                <a:cs typeface="Tahoma"/>
              </a:rPr>
              <a:t>from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ambiguity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210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polisemy</a:t>
            </a:r>
            <a:endParaRPr sz="1000">
              <a:latin typeface="Tahoma"/>
              <a:cs typeface="Tahoma"/>
            </a:endParaRPr>
          </a:p>
          <a:p>
            <a:pPr marL="303530" marR="103505" indent="-127000">
              <a:lnSpc>
                <a:spcPct val="100000"/>
              </a:lnSpc>
              <a:spcBef>
                <a:spcPts val="285"/>
              </a:spcBef>
              <a:buClr>
                <a:srgbClr val="3333B2"/>
              </a:buClr>
              <a:buFont typeface="Meiryo"/>
              <a:buChar char="•"/>
              <a:tabLst>
                <a:tab pos="304165" algn="l"/>
              </a:tabLst>
            </a:pPr>
            <a:r>
              <a:rPr sz="1000" spc="-40" dirty="0">
                <a:latin typeface="Tahoma"/>
                <a:cs typeface="Tahoma"/>
              </a:rPr>
              <a:t>These techniques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55" dirty="0">
                <a:latin typeface="Tahoma"/>
                <a:cs typeface="Tahoma"/>
              </a:rPr>
              <a:t>based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spc="-35" dirty="0">
                <a:latin typeface="Tahoma"/>
                <a:cs typeface="Tahoma"/>
              </a:rPr>
              <a:t>the principles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distributional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semantics</a:t>
            </a:r>
            <a:r>
              <a:rPr sz="1000" spc="-40" dirty="0">
                <a:latin typeface="Tahoma"/>
                <a:cs typeface="Tahoma"/>
              </a:rPr>
              <a:t>,  </a:t>
            </a:r>
            <a:r>
              <a:rPr sz="1000" spc="-35" dirty="0">
                <a:latin typeface="Tahoma"/>
                <a:cs typeface="Tahoma"/>
              </a:rPr>
              <a:t>which states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semantics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30" dirty="0">
                <a:latin typeface="Tahoma"/>
                <a:cs typeface="Tahoma"/>
              </a:rPr>
              <a:t>“is”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15" dirty="0">
                <a:latin typeface="Tahoma"/>
                <a:cs typeface="Tahoma"/>
              </a:rPr>
              <a:t>it </a:t>
            </a:r>
            <a:r>
              <a:rPr sz="1000" spc="-35" dirty="0">
                <a:latin typeface="Tahoma"/>
                <a:cs typeface="Tahoma"/>
              </a:rPr>
              <a:t>co-occurs </a:t>
            </a:r>
            <a:r>
              <a:rPr sz="1000" spc="-20" dirty="0">
                <a:latin typeface="Tahoma"/>
                <a:cs typeface="Tahoma"/>
              </a:rPr>
              <a:t>with in </a:t>
            </a:r>
            <a:r>
              <a:rPr sz="1000" spc="2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corpora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language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use</a:t>
            </a:r>
            <a:endParaRPr sz="1000">
              <a:latin typeface="Tahoma"/>
              <a:cs typeface="Tahoma"/>
            </a:endParaRPr>
          </a:p>
          <a:p>
            <a:pPr marL="598805">
              <a:lnSpc>
                <a:spcPts val="1200"/>
              </a:lnSpc>
              <a:spcBef>
                <a:spcPts val="285"/>
              </a:spcBef>
            </a:pPr>
            <a:r>
              <a:rPr sz="1000" i="1" spc="-65" dirty="0">
                <a:latin typeface="Arial"/>
                <a:cs typeface="Arial"/>
              </a:rPr>
              <a:t>You </a:t>
            </a:r>
            <a:r>
              <a:rPr sz="1000" i="1" spc="-45" dirty="0">
                <a:latin typeface="Arial"/>
                <a:cs typeface="Arial"/>
              </a:rPr>
              <a:t>shall </a:t>
            </a:r>
            <a:r>
              <a:rPr sz="1000" i="1" spc="-50" dirty="0">
                <a:latin typeface="Arial"/>
                <a:cs typeface="Arial"/>
              </a:rPr>
              <a:t>know </a:t>
            </a:r>
            <a:r>
              <a:rPr sz="1000" i="1" spc="-80" dirty="0">
                <a:latin typeface="Arial"/>
                <a:cs typeface="Arial"/>
              </a:rPr>
              <a:t>a </a:t>
            </a:r>
            <a:r>
              <a:rPr sz="1000" i="1" spc="-50" dirty="0">
                <a:latin typeface="Arial"/>
                <a:cs typeface="Arial"/>
              </a:rPr>
              <a:t>word </a:t>
            </a:r>
            <a:r>
              <a:rPr sz="1000" i="1" spc="-60" dirty="0">
                <a:latin typeface="Arial"/>
                <a:cs typeface="Arial"/>
              </a:rPr>
              <a:t>by </a:t>
            </a:r>
            <a:r>
              <a:rPr sz="1000" i="1" spc="-25" dirty="0">
                <a:latin typeface="Arial"/>
                <a:cs typeface="Arial"/>
              </a:rPr>
              <a:t>the </a:t>
            </a:r>
            <a:r>
              <a:rPr sz="1000" i="1" spc="-55" dirty="0">
                <a:latin typeface="Arial"/>
                <a:cs typeface="Arial"/>
              </a:rPr>
              <a:t>company </a:t>
            </a:r>
            <a:r>
              <a:rPr sz="1000" i="1" spc="45" dirty="0">
                <a:latin typeface="Arial"/>
                <a:cs typeface="Arial"/>
              </a:rPr>
              <a:t>it</a:t>
            </a:r>
            <a:r>
              <a:rPr sz="1000" i="1" spc="260" dirty="0">
                <a:latin typeface="Arial"/>
                <a:cs typeface="Arial"/>
              </a:rPr>
              <a:t> </a:t>
            </a:r>
            <a:r>
              <a:rPr sz="1000" i="1" spc="-90" dirty="0">
                <a:latin typeface="Arial"/>
                <a:cs typeface="Arial"/>
              </a:rPr>
              <a:t>keeps</a:t>
            </a:r>
            <a:endParaRPr sz="1000">
              <a:latin typeface="Arial"/>
              <a:cs typeface="Arial"/>
            </a:endParaRPr>
          </a:p>
          <a:p>
            <a:pPr marR="81280" algn="r">
              <a:lnSpc>
                <a:spcPts val="1200"/>
              </a:lnSpc>
            </a:pPr>
            <a:r>
              <a:rPr sz="1000" spc="-15" dirty="0">
                <a:latin typeface="Tahoma"/>
                <a:cs typeface="Tahoma"/>
              </a:rPr>
              <a:t>(John </a:t>
            </a:r>
            <a:r>
              <a:rPr sz="1000" spc="-5" dirty="0">
                <a:latin typeface="Tahoma"/>
                <a:cs typeface="Tahoma"/>
              </a:rPr>
              <a:t>R. Firth,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1957)</a:t>
            </a:r>
            <a:endParaRPr sz="1000">
              <a:latin typeface="Tahoma"/>
              <a:cs typeface="Tahoma"/>
            </a:endParaRPr>
          </a:p>
          <a:p>
            <a:pPr marL="556895" marR="188595" lvl="1" indent="-121920">
              <a:lnSpc>
                <a:spcPct val="101499"/>
              </a:lnSpc>
              <a:spcBef>
                <a:spcPts val="380"/>
              </a:spcBef>
              <a:buClr>
                <a:srgbClr val="3333B2"/>
              </a:buClr>
              <a:buFont typeface="Meiryo"/>
              <a:buChar char="•"/>
              <a:tabLst>
                <a:tab pos="556895" algn="l"/>
              </a:tabLst>
            </a:pPr>
            <a:r>
              <a:rPr sz="900" spc="-15" dirty="0">
                <a:latin typeface="Tahoma"/>
                <a:cs typeface="Tahoma"/>
              </a:rPr>
              <a:t>Pros: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15" dirty="0">
                <a:latin typeface="Tahoma"/>
                <a:cs typeface="Tahoma"/>
              </a:rPr>
              <a:t>synthetic </a:t>
            </a:r>
            <a:r>
              <a:rPr sz="900" spc="-30" dirty="0">
                <a:latin typeface="Tahoma"/>
                <a:cs typeface="Tahoma"/>
              </a:rPr>
              <a:t>features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45" dirty="0">
                <a:latin typeface="Tahoma"/>
                <a:cs typeface="Tahoma"/>
              </a:rPr>
              <a:t>new </a:t>
            </a:r>
            <a:r>
              <a:rPr sz="900" spc="-15" dirty="0">
                <a:latin typeface="Tahoma"/>
                <a:cs typeface="Tahoma"/>
              </a:rPr>
              <a:t>vectorial </a:t>
            </a:r>
            <a:r>
              <a:rPr sz="900" spc="-25" dirty="0">
                <a:latin typeface="Tahoma"/>
                <a:cs typeface="Tahoma"/>
              </a:rPr>
              <a:t>representation </a:t>
            </a:r>
            <a:r>
              <a:rPr sz="900" spc="-30" dirty="0">
                <a:latin typeface="Tahoma"/>
                <a:cs typeface="Tahoma"/>
              </a:rPr>
              <a:t>do </a:t>
            </a:r>
            <a:r>
              <a:rPr sz="900" spc="-10" dirty="0">
                <a:latin typeface="Tahoma"/>
                <a:cs typeface="Tahoma"/>
              </a:rPr>
              <a:t>not </a:t>
            </a:r>
            <a:r>
              <a:rPr sz="900" spc="-35" dirty="0">
                <a:latin typeface="Tahoma"/>
                <a:cs typeface="Tahoma"/>
              </a:rPr>
              <a:t>suffer  </a:t>
            </a:r>
            <a:r>
              <a:rPr sz="900" spc="-20" dirty="0">
                <a:latin typeface="Tahoma"/>
                <a:cs typeface="Tahoma"/>
              </a:rPr>
              <a:t>from polisemy </a:t>
            </a:r>
            <a:r>
              <a:rPr sz="900" spc="-35" dirty="0">
                <a:latin typeface="Tahoma"/>
                <a:cs typeface="Tahoma"/>
              </a:rPr>
              <a:t>or</a:t>
            </a:r>
            <a:r>
              <a:rPr sz="900" spc="11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synonymy</a:t>
            </a:r>
            <a:endParaRPr sz="900">
              <a:latin typeface="Tahoma"/>
              <a:cs typeface="Tahoma"/>
            </a:endParaRPr>
          </a:p>
          <a:p>
            <a:pPr marL="556895" lvl="1" indent="-121920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556895" algn="l"/>
              </a:tabLst>
            </a:pPr>
            <a:r>
              <a:rPr sz="900" spc="-30" dirty="0">
                <a:latin typeface="Tahoma"/>
                <a:cs typeface="Tahoma"/>
              </a:rPr>
              <a:t>Cons: </a:t>
            </a:r>
            <a:r>
              <a:rPr sz="900" spc="-10" dirty="0">
                <a:latin typeface="Tahoma"/>
                <a:cs typeface="Tahoma"/>
              </a:rPr>
              <a:t>computationally </a:t>
            </a:r>
            <a:r>
              <a:rPr sz="900" spc="-35" dirty="0">
                <a:latin typeface="Tahoma"/>
                <a:cs typeface="Tahoma"/>
              </a:rPr>
              <a:t>expensive, </a:t>
            </a:r>
            <a:r>
              <a:rPr sz="900" spc="-30" dirty="0">
                <a:latin typeface="Tahoma"/>
                <a:cs typeface="Tahoma"/>
              </a:rPr>
              <a:t>sometimes </a:t>
            </a:r>
            <a:r>
              <a:rPr sz="900" spc="-15" dirty="0">
                <a:latin typeface="Tahoma"/>
                <a:cs typeface="Tahoma"/>
              </a:rPr>
              <a:t>prohibitively</a:t>
            </a:r>
            <a:r>
              <a:rPr sz="900" spc="7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so</a:t>
            </a:r>
            <a:endParaRPr sz="900">
              <a:latin typeface="Tahoma"/>
              <a:cs typeface="Tahoma"/>
            </a:endParaRPr>
          </a:p>
          <a:p>
            <a:pPr marL="303530" marR="396240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304165" algn="l"/>
              </a:tabLst>
            </a:pP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Word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embeddings</a:t>
            </a:r>
            <a:r>
              <a:rPr sz="1000" spc="-50" dirty="0">
                <a:latin typeface="Tahoma"/>
                <a:cs typeface="Tahoma"/>
              </a:rPr>
              <a:t>: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“new </a:t>
            </a:r>
            <a:r>
              <a:rPr sz="1000" spc="-70" dirty="0">
                <a:latin typeface="Tahoma"/>
                <a:cs typeface="Tahoma"/>
              </a:rPr>
              <a:t>wave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distributional </a:t>
            </a:r>
            <a:r>
              <a:rPr sz="1000" spc="-25" dirty="0">
                <a:latin typeface="Tahoma"/>
                <a:cs typeface="Tahoma"/>
              </a:rPr>
              <a:t>semantics”,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35" dirty="0">
                <a:latin typeface="Tahoma"/>
                <a:cs typeface="Tahoma"/>
              </a:rPr>
              <a:t>from  </a:t>
            </a:r>
            <a:r>
              <a:rPr sz="1000" spc="-30" dirty="0">
                <a:latin typeface="Tahoma"/>
                <a:cs typeface="Tahoma"/>
              </a:rPr>
              <a:t>“deep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learning”</a:t>
            </a:r>
            <a:r>
              <a:rPr sz="1050" spc="-37" baseline="27777" dirty="0">
                <a:latin typeface="Arial"/>
                <a:cs typeface="Arial"/>
              </a:rPr>
              <a:t>5</a:t>
            </a:r>
            <a:endParaRPr sz="1050" baseline="27777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50800" marR="167005" indent="146685">
              <a:lnSpc>
                <a:spcPts val="950"/>
              </a:lnSpc>
              <a:spcBef>
                <a:spcPts val="780"/>
              </a:spcBef>
            </a:pPr>
            <a:r>
              <a:rPr sz="900" spc="15" baseline="27777" dirty="0">
                <a:latin typeface="Arial"/>
                <a:cs typeface="Arial"/>
              </a:rPr>
              <a:t>5</a:t>
            </a:r>
            <a:r>
              <a:rPr sz="800" spc="10" dirty="0">
                <a:latin typeface="Arial"/>
                <a:cs typeface="Arial"/>
              </a:rPr>
              <a:t>Mikolov, </a:t>
            </a:r>
            <a:r>
              <a:rPr sz="800" spc="35" dirty="0">
                <a:latin typeface="Arial"/>
                <a:cs typeface="Arial"/>
              </a:rPr>
              <a:t>T.; </a:t>
            </a:r>
            <a:r>
              <a:rPr sz="800" spc="-20" dirty="0">
                <a:latin typeface="Arial"/>
                <a:cs typeface="Arial"/>
              </a:rPr>
              <a:t>Sutskever, </a:t>
            </a:r>
            <a:r>
              <a:rPr sz="800" spc="10" dirty="0">
                <a:latin typeface="Arial"/>
                <a:cs typeface="Arial"/>
              </a:rPr>
              <a:t>I.; </a:t>
            </a:r>
            <a:r>
              <a:rPr sz="800" spc="-30" dirty="0">
                <a:latin typeface="Arial"/>
                <a:cs typeface="Arial"/>
              </a:rPr>
              <a:t>Chen, </a:t>
            </a:r>
            <a:r>
              <a:rPr sz="800" spc="25" dirty="0">
                <a:latin typeface="Arial"/>
                <a:cs typeface="Arial"/>
              </a:rPr>
              <a:t>K.; </a:t>
            </a:r>
            <a:r>
              <a:rPr sz="800" spc="-15" dirty="0">
                <a:latin typeface="Arial"/>
                <a:cs typeface="Arial"/>
              </a:rPr>
              <a:t>Corrado, G.;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15" dirty="0">
                <a:latin typeface="Arial"/>
                <a:cs typeface="Arial"/>
              </a:rPr>
              <a:t>Dean, </a:t>
            </a:r>
            <a:r>
              <a:rPr sz="800" spc="5" dirty="0">
                <a:latin typeface="Arial"/>
                <a:cs typeface="Arial"/>
              </a:rPr>
              <a:t>J. Distributed </a:t>
            </a:r>
            <a:r>
              <a:rPr sz="800" spc="-20" dirty="0">
                <a:latin typeface="Arial"/>
                <a:cs typeface="Arial"/>
              </a:rPr>
              <a:t>representations  </a:t>
            </a:r>
            <a:r>
              <a:rPr sz="800" spc="5" dirty="0">
                <a:latin typeface="Arial"/>
                <a:cs typeface="Arial"/>
              </a:rPr>
              <a:t>of </a:t>
            </a:r>
            <a:r>
              <a:rPr sz="800" spc="-30" dirty="0">
                <a:latin typeface="Arial"/>
                <a:cs typeface="Arial"/>
              </a:rPr>
              <a:t>words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-40" dirty="0">
                <a:latin typeface="Arial"/>
                <a:cs typeface="Arial"/>
              </a:rPr>
              <a:t>phrases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spc="10" dirty="0">
                <a:latin typeface="Arial"/>
                <a:cs typeface="Arial"/>
              </a:rPr>
              <a:t>their </a:t>
            </a:r>
            <a:r>
              <a:rPr sz="800" spc="-5" dirty="0">
                <a:latin typeface="Arial"/>
                <a:cs typeface="Arial"/>
              </a:rPr>
              <a:t>compositionality. NIPS,</a:t>
            </a:r>
            <a:r>
              <a:rPr sz="800" spc="85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2013.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Representing Text: 3. Feature Weighting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447" y="545203"/>
            <a:ext cx="4390390" cy="1385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indent="-127000">
              <a:lnSpc>
                <a:spcPts val="12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Feature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weighting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means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attributing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value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i="1" spc="-5" dirty="0">
                <a:latin typeface="Arial"/>
                <a:cs typeface="Arial"/>
              </a:rPr>
              <a:t>x</a:t>
            </a:r>
            <a:r>
              <a:rPr sz="1050" i="1" spc="-7" baseline="-11904" dirty="0">
                <a:latin typeface="Arial"/>
                <a:cs typeface="Arial"/>
              </a:rPr>
              <a:t>ik</a:t>
            </a:r>
            <a:r>
              <a:rPr sz="1050" i="1" spc="89" baseline="-11904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feature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i="1" spc="45" dirty="0">
                <a:latin typeface="Arial"/>
                <a:cs typeface="Arial"/>
              </a:rPr>
              <a:t>t</a:t>
            </a:r>
            <a:r>
              <a:rPr sz="1050" i="1" spc="67" baseline="-11904" dirty="0">
                <a:latin typeface="Arial"/>
                <a:cs typeface="Arial"/>
              </a:rPr>
              <a:t>k</a:t>
            </a:r>
            <a:r>
              <a:rPr sz="1050" i="1" spc="367" baseline="-11904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vector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b="1" spc="25" dirty="0">
                <a:latin typeface="Calibri"/>
                <a:cs typeface="Calibri"/>
              </a:rPr>
              <a:t>x</a:t>
            </a:r>
            <a:r>
              <a:rPr sz="1050" i="1" spc="37" baseline="-11904" dirty="0">
                <a:latin typeface="Arial"/>
                <a:cs typeface="Arial"/>
              </a:rPr>
              <a:t>i</a:t>
            </a:r>
            <a:endParaRPr sz="1050" baseline="-11904">
              <a:latin typeface="Arial"/>
              <a:cs typeface="Arial"/>
            </a:endParaRPr>
          </a:p>
          <a:p>
            <a:pPr marL="227965">
              <a:lnSpc>
                <a:spcPts val="1200"/>
              </a:lnSpc>
            </a:pP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55" dirty="0">
                <a:latin typeface="Tahoma"/>
                <a:cs typeface="Tahoma"/>
              </a:rPr>
              <a:t>represents </a:t>
            </a:r>
            <a:r>
              <a:rPr sz="1000" spc="-35" dirty="0">
                <a:latin typeface="Tahoma"/>
                <a:cs typeface="Tahoma"/>
              </a:rPr>
              <a:t>document </a:t>
            </a:r>
            <a:r>
              <a:rPr sz="1000" i="1" spc="-15" dirty="0">
                <a:latin typeface="Arial"/>
                <a:cs typeface="Arial"/>
              </a:rPr>
              <a:t>d</a:t>
            </a:r>
            <a:r>
              <a:rPr sz="1050" i="1" spc="-22" baseline="-11904" dirty="0">
                <a:latin typeface="Arial"/>
                <a:cs typeface="Arial"/>
              </a:rPr>
              <a:t>i </a:t>
            </a:r>
            <a:r>
              <a:rPr sz="1000" spc="-80" dirty="0">
                <a:latin typeface="Tahoma"/>
                <a:cs typeface="Tahoma"/>
              </a:rPr>
              <a:t>: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45" dirty="0">
                <a:latin typeface="Tahoma"/>
                <a:cs typeface="Tahoma"/>
              </a:rPr>
              <a:t>value </a:t>
            </a:r>
            <a:r>
              <a:rPr sz="1000" spc="-55" dirty="0">
                <a:latin typeface="Tahoma"/>
                <a:cs typeface="Tahoma"/>
              </a:rPr>
              <a:t>may</a:t>
            </a:r>
            <a:r>
              <a:rPr sz="1000" spc="18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endParaRPr sz="1000">
              <a:latin typeface="Tahoma"/>
              <a:cs typeface="Tahoma"/>
            </a:endParaRPr>
          </a:p>
          <a:p>
            <a:pPr marL="480695" lvl="1" indent="-122555">
              <a:lnSpc>
                <a:spcPct val="100000"/>
              </a:lnSpc>
              <a:spcBef>
                <a:spcPts val="200"/>
              </a:spcBef>
              <a:buClr>
                <a:srgbClr val="3333B2"/>
              </a:buClr>
              <a:buFont typeface="Meiryo"/>
              <a:buChar char="•"/>
              <a:tabLst>
                <a:tab pos="481330" algn="l"/>
              </a:tabLst>
            </a:pP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binary </a:t>
            </a:r>
            <a:r>
              <a:rPr sz="900" spc="-30" dirty="0">
                <a:latin typeface="Tahoma"/>
                <a:cs typeface="Tahoma"/>
              </a:rPr>
              <a:t>(representing </a:t>
            </a:r>
            <a:r>
              <a:rPr sz="900" spc="-35" dirty="0">
                <a:latin typeface="Tahoma"/>
                <a:cs typeface="Tahoma"/>
              </a:rPr>
              <a:t>presence/absence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i="1" spc="45" dirty="0">
                <a:latin typeface="Arial"/>
                <a:cs typeface="Arial"/>
              </a:rPr>
              <a:t>t</a:t>
            </a:r>
            <a:r>
              <a:rPr sz="900" i="1" spc="67" baseline="-9259" dirty="0">
                <a:latin typeface="Arial"/>
                <a:cs typeface="Arial"/>
              </a:rPr>
              <a:t>k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i="1" spc="-5" dirty="0">
                <a:latin typeface="Arial"/>
                <a:cs typeface="Arial"/>
              </a:rPr>
              <a:t>d</a:t>
            </a:r>
            <a:r>
              <a:rPr sz="900" i="1" spc="-7" baseline="-9259" dirty="0">
                <a:latin typeface="Arial"/>
                <a:cs typeface="Arial"/>
              </a:rPr>
              <a:t>i </a:t>
            </a:r>
            <a:r>
              <a:rPr sz="900" spc="-25" dirty="0">
                <a:latin typeface="Tahoma"/>
                <a:cs typeface="Tahoma"/>
              </a:rPr>
              <a:t>);</a:t>
            </a:r>
            <a:r>
              <a:rPr sz="900" spc="2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or</a:t>
            </a:r>
            <a:endParaRPr sz="900">
              <a:latin typeface="Tahoma"/>
              <a:cs typeface="Tahoma"/>
            </a:endParaRPr>
          </a:p>
          <a:p>
            <a:pPr marL="480695" marR="407670" lvl="1" indent="-121920">
              <a:lnSpc>
                <a:spcPct val="101499"/>
              </a:lnSpc>
              <a:spcBef>
                <a:spcPts val="735"/>
              </a:spcBef>
              <a:buClr>
                <a:srgbClr val="3333B2"/>
              </a:buClr>
              <a:buFont typeface="Meiryo"/>
              <a:buChar char="•"/>
              <a:tabLst>
                <a:tab pos="481330" algn="l"/>
              </a:tabLst>
            </a:pP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numeric </a:t>
            </a:r>
            <a:r>
              <a:rPr sz="900" spc="-30" dirty="0">
                <a:latin typeface="Tahoma"/>
                <a:cs typeface="Tahoma"/>
              </a:rPr>
              <a:t>(representing </a:t>
            </a:r>
            <a:r>
              <a:rPr sz="900" spc="-20" dirty="0">
                <a:latin typeface="Tahoma"/>
                <a:cs typeface="Tahoma"/>
              </a:rPr>
              <a:t>the importance of </a:t>
            </a:r>
            <a:r>
              <a:rPr sz="900" i="1" spc="45" dirty="0">
                <a:latin typeface="Arial"/>
                <a:cs typeface="Arial"/>
              </a:rPr>
              <a:t>t</a:t>
            </a:r>
            <a:r>
              <a:rPr sz="900" i="1" spc="67" baseline="-9259" dirty="0">
                <a:latin typeface="Arial"/>
                <a:cs typeface="Arial"/>
              </a:rPr>
              <a:t>k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i="1" spc="-5" dirty="0">
                <a:latin typeface="Arial"/>
                <a:cs typeface="Arial"/>
              </a:rPr>
              <a:t>d</a:t>
            </a:r>
            <a:r>
              <a:rPr sz="900" i="1" spc="-7" baseline="-9259" dirty="0">
                <a:latin typeface="Arial"/>
                <a:cs typeface="Arial"/>
              </a:rPr>
              <a:t>i </a:t>
            </a:r>
            <a:r>
              <a:rPr sz="900" spc="-25" dirty="0">
                <a:latin typeface="Tahoma"/>
                <a:cs typeface="Tahoma"/>
              </a:rPr>
              <a:t>); </a:t>
            </a:r>
            <a:r>
              <a:rPr sz="900" spc="-20" dirty="0">
                <a:latin typeface="Tahoma"/>
                <a:cs typeface="Tahoma"/>
              </a:rPr>
              <a:t>obtained </a:t>
            </a:r>
            <a:r>
              <a:rPr sz="900" spc="-15" dirty="0">
                <a:latin typeface="Tahoma"/>
                <a:cs typeface="Tahoma"/>
              </a:rPr>
              <a:t>via </a:t>
            </a:r>
            <a:r>
              <a:rPr sz="900" spc="-25" dirty="0">
                <a:latin typeface="Tahoma"/>
                <a:cs typeface="Tahoma"/>
              </a:rPr>
              <a:t>feature  weighting </a:t>
            </a:r>
            <a:r>
              <a:rPr sz="900" spc="-15" dirty="0">
                <a:latin typeface="Tahoma"/>
                <a:cs typeface="Tahoma"/>
              </a:rPr>
              <a:t>functions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0" dirty="0">
                <a:latin typeface="Tahoma"/>
                <a:cs typeface="Tahoma"/>
              </a:rPr>
              <a:t>the following </a:t>
            </a:r>
            <a:r>
              <a:rPr sz="900" spc="-35" dirty="0">
                <a:latin typeface="Tahoma"/>
                <a:cs typeface="Tahoma"/>
              </a:rPr>
              <a:t>two</a:t>
            </a:r>
            <a:r>
              <a:rPr sz="900" spc="-1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classes:</a:t>
            </a:r>
            <a:endParaRPr sz="900">
              <a:latin typeface="Tahoma"/>
              <a:cs typeface="Tahoma"/>
            </a:endParaRPr>
          </a:p>
          <a:p>
            <a:pPr marL="734060" lvl="2" indent="-118110">
              <a:lnSpc>
                <a:spcPts val="955"/>
              </a:lnSpc>
              <a:spcBef>
                <a:spcPts val="170"/>
              </a:spcBef>
              <a:buClr>
                <a:srgbClr val="3333B2"/>
              </a:buClr>
              <a:buFont typeface="Meiryo"/>
              <a:buChar char="•"/>
              <a:tabLst>
                <a:tab pos="734695" algn="l"/>
              </a:tabLst>
            </a:pPr>
            <a:r>
              <a:rPr sz="800" spc="-25" dirty="0">
                <a:solidFill>
                  <a:srgbClr val="FF0000"/>
                </a:solidFill>
                <a:latin typeface="Arial"/>
                <a:cs typeface="Arial"/>
              </a:rPr>
              <a:t>unsupervised </a:t>
            </a:r>
            <a:r>
              <a:rPr sz="800" spc="10" dirty="0">
                <a:latin typeface="Arial"/>
                <a:cs typeface="Arial"/>
              </a:rPr>
              <a:t>: </a:t>
            </a:r>
            <a:r>
              <a:rPr sz="800" spc="-20" dirty="0">
                <a:latin typeface="Arial"/>
                <a:cs typeface="Arial"/>
              </a:rPr>
              <a:t>e.g, </a:t>
            </a:r>
            <a:r>
              <a:rPr sz="800" i="1" spc="55" dirty="0">
                <a:latin typeface="Arial"/>
                <a:cs typeface="Arial"/>
              </a:rPr>
              <a:t>tf </a:t>
            </a:r>
            <a:r>
              <a:rPr sz="800" i="1" spc="-75" dirty="0">
                <a:latin typeface="Meiryo"/>
                <a:cs typeface="Meiryo"/>
              </a:rPr>
              <a:t>∗ </a:t>
            </a:r>
            <a:r>
              <a:rPr sz="800" i="1" spc="15" dirty="0">
                <a:latin typeface="Arial"/>
                <a:cs typeface="Arial"/>
              </a:rPr>
              <a:t>idf </a:t>
            </a:r>
            <a:r>
              <a:rPr sz="800" spc="-15" dirty="0">
                <a:latin typeface="Arial"/>
                <a:cs typeface="Arial"/>
              </a:rPr>
              <a:t>or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i="1" spc="25" dirty="0">
                <a:latin typeface="Arial"/>
                <a:cs typeface="Arial"/>
              </a:rPr>
              <a:t>BM</a:t>
            </a:r>
            <a:r>
              <a:rPr sz="800" spc="25" dirty="0">
                <a:latin typeface="Arial"/>
                <a:cs typeface="Arial"/>
              </a:rPr>
              <a:t>25,</a:t>
            </a:r>
            <a:endParaRPr sz="800">
              <a:latin typeface="Arial"/>
              <a:cs typeface="Arial"/>
            </a:endParaRPr>
          </a:p>
          <a:p>
            <a:pPr marL="734060" lvl="2" indent="-118110">
              <a:lnSpc>
                <a:spcPts val="955"/>
              </a:lnSpc>
              <a:buClr>
                <a:srgbClr val="3333B2"/>
              </a:buClr>
              <a:buFont typeface="Meiryo"/>
              <a:buChar char="•"/>
              <a:tabLst>
                <a:tab pos="734695" algn="l"/>
              </a:tabLst>
            </a:pPr>
            <a:r>
              <a:rPr sz="800" spc="-30" dirty="0">
                <a:solidFill>
                  <a:srgbClr val="FF0000"/>
                </a:solidFill>
                <a:latin typeface="Arial"/>
                <a:cs typeface="Arial"/>
              </a:rPr>
              <a:t>supervised </a:t>
            </a:r>
            <a:r>
              <a:rPr sz="800" spc="10" dirty="0">
                <a:latin typeface="Arial"/>
                <a:cs typeface="Arial"/>
              </a:rPr>
              <a:t>: </a:t>
            </a:r>
            <a:r>
              <a:rPr sz="800" spc="-15" dirty="0">
                <a:latin typeface="Arial"/>
                <a:cs typeface="Arial"/>
              </a:rPr>
              <a:t>e.g., </a:t>
            </a:r>
            <a:r>
              <a:rPr sz="800" i="1" spc="55" dirty="0">
                <a:latin typeface="Arial"/>
                <a:cs typeface="Arial"/>
              </a:rPr>
              <a:t>tf </a:t>
            </a:r>
            <a:r>
              <a:rPr sz="800" i="1" spc="-75" dirty="0">
                <a:latin typeface="Meiryo"/>
                <a:cs typeface="Meiryo"/>
              </a:rPr>
              <a:t>∗ </a:t>
            </a:r>
            <a:r>
              <a:rPr sz="800" i="1" spc="40" dirty="0">
                <a:latin typeface="Arial"/>
                <a:cs typeface="Arial"/>
              </a:rPr>
              <a:t>MI </a:t>
            </a:r>
            <a:r>
              <a:rPr sz="800" spc="10" dirty="0">
                <a:latin typeface="Arial"/>
                <a:cs typeface="Arial"/>
              </a:rPr>
              <a:t>, </a:t>
            </a:r>
            <a:r>
              <a:rPr sz="800" i="1" spc="55" dirty="0">
                <a:latin typeface="Arial"/>
                <a:cs typeface="Arial"/>
              </a:rPr>
              <a:t>tf </a:t>
            </a:r>
            <a:r>
              <a:rPr sz="800" i="1" spc="-75" dirty="0">
                <a:latin typeface="Meiryo"/>
                <a:cs typeface="Meiryo"/>
              </a:rPr>
              <a:t>∗</a:t>
            </a:r>
            <a:r>
              <a:rPr sz="800" i="1" spc="-155" dirty="0">
                <a:latin typeface="Meiryo"/>
                <a:cs typeface="Meiryo"/>
              </a:rPr>
              <a:t> </a:t>
            </a:r>
            <a:r>
              <a:rPr sz="800" i="1" spc="15" dirty="0">
                <a:latin typeface="Verdana"/>
                <a:cs typeface="Verdana"/>
              </a:rPr>
              <a:t>χ</a:t>
            </a:r>
            <a:r>
              <a:rPr sz="900" spc="22" baseline="27777" dirty="0">
                <a:latin typeface="Arial"/>
                <a:cs typeface="Arial"/>
              </a:rPr>
              <a:t>2</a:t>
            </a:r>
            <a:endParaRPr sz="900" baseline="27777">
              <a:latin typeface="Arial"/>
              <a:cs typeface="Arial"/>
            </a:endParaRPr>
          </a:p>
          <a:p>
            <a:pPr marL="227965" indent="-127000">
              <a:lnSpc>
                <a:spcPct val="100000"/>
              </a:lnSpc>
              <a:spcBef>
                <a:spcPts val="830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15" dirty="0">
                <a:latin typeface="Tahoma"/>
                <a:cs typeface="Tahoma"/>
              </a:rPr>
              <a:t>The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similarity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between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two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vectors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may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computed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via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cosine</a:t>
            </a:r>
            <a:r>
              <a:rPr sz="1000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similarity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9983" y="2144562"/>
            <a:ext cx="2457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1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6029" y="2087618"/>
            <a:ext cx="728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20" dirty="0">
                <a:latin typeface="Arial"/>
                <a:cs typeface="Arial"/>
              </a:rPr>
              <a:t>sim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b="1" spc="-20" dirty="0">
                <a:latin typeface="Calibri"/>
                <a:cs typeface="Calibri"/>
              </a:rPr>
              <a:t>x </a:t>
            </a:r>
            <a:r>
              <a:rPr sz="1000" i="1" spc="-90" dirty="0">
                <a:latin typeface="Verdana"/>
                <a:cs typeface="Verdana"/>
              </a:rPr>
              <a:t>, </a:t>
            </a:r>
            <a:r>
              <a:rPr sz="1000" b="1" spc="35" dirty="0">
                <a:latin typeface="Calibri"/>
                <a:cs typeface="Calibri"/>
              </a:rPr>
              <a:t>x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5588" y="1905424"/>
            <a:ext cx="159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80" dirty="0"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9141" y="1974662"/>
            <a:ext cx="177165" cy="233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819"/>
              </a:lnSpc>
              <a:spcBef>
                <a:spcPts val="95"/>
              </a:spcBef>
            </a:pPr>
            <a:r>
              <a:rPr sz="700" i="1" spc="45" dirty="0"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ts val="819"/>
              </a:lnSpc>
            </a:pP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65" dirty="0">
                <a:latin typeface="Arial"/>
                <a:cs typeface="Arial"/>
              </a:rPr>
              <a:t> </a:t>
            </a:r>
            <a:r>
              <a:rPr sz="700" spc="70" dirty="0">
                <a:latin typeface="Arial"/>
                <a:cs typeface="Arial"/>
              </a:rPr>
              <a:t>=1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2595" y="2019292"/>
            <a:ext cx="447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i="1" spc="-15" baseline="8333" dirty="0">
                <a:latin typeface="Arial"/>
                <a:cs typeface="Arial"/>
              </a:rPr>
              <a:t>x</a:t>
            </a:r>
            <a:r>
              <a:rPr sz="700" i="1" spc="-10" dirty="0">
                <a:latin typeface="Arial"/>
                <a:cs typeface="Arial"/>
              </a:rPr>
              <a:t>i</a:t>
            </a:r>
            <a:r>
              <a:rPr sz="700" i="1" spc="-14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1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1500" i="1" spc="-112" baseline="8333" dirty="0">
                <a:latin typeface="Meiryo"/>
                <a:cs typeface="Meiryo"/>
              </a:rPr>
              <a:t>·</a:t>
            </a:r>
            <a:r>
              <a:rPr sz="1500" i="1" spc="-217" baseline="8333" dirty="0">
                <a:latin typeface="Meiryo"/>
                <a:cs typeface="Meiryo"/>
              </a:rPr>
              <a:t> </a:t>
            </a:r>
            <a:r>
              <a:rPr sz="1500" i="1" spc="-15" baseline="8333" dirty="0">
                <a:latin typeface="Arial"/>
                <a:cs typeface="Arial"/>
              </a:rPr>
              <a:t>x</a:t>
            </a:r>
            <a:r>
              <a:rPr sz="700" i="1" spc="-10" dirty="0">
                <a:latin typeface="Arial"/>
                <a:cs typeface="Arial"/>
              </a:rPr>
              <a:t>i</a:t>
            </a:r>
            <a:r>
              <a:rPr sz="700" i="1" spc="-1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79053" y="2195220"/>
            <a:ext cx="1248410" cy="0"/>
          </a:xfrm>
          <a:custGeom>
            <a:avLst/>
            <a:gdLst/>
            <a:ahLst/>
            <a:cxnLst/>
            <a:rect l="l" t="t" r="r" b="b"/>
            <a:pathLst>
              <a:path w="1248410">
                <a:moveTo>
                  <a:pt x="0" y="0"/>
                </a:moveTo>
                <a:lnTo>
                  <a:pt x="1248079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15565" y="2103925"/>
            <a:ext cx="159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80" dirty="0"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9119" y="2173163"/>
            <a:ext cx="90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45" dirty="0"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7924" y="2193203"/>
            <a:ext cx="730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5287" y="2183977"/>
            <a:ext cx="59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5" dirty="0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7987" y="2271801"/>
            <a:ext cx="33655" cy="0"/>
          </a:xfrm>
          <a:custGeom>
            <a:avLst/>
            <a:gdLst/>
            <a:ahLst/>
            <a:cxnLst/>
            <a:rect l="l" t="t" r="r" b="b"/>
            <a:pathLst>
              <a:path w="33655">
                <a:moveTo>
                  <a:pt x="0" y="0"/>
                </a:moveTo>
                <a:lnTo>
                  <a:pt x="33604" y="0"/>
                </a:lnTo>
              </a:path>
            </a:pathLst>
          </a:custGeom>
          <a:ln w="4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39605" y="2103925"/>
            <a:ext cx="159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80" dirty="0"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73158" y="2173163"/>
            <a:ext cx="90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45" dirty="0"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1964" y="2193203"/>
            <a:ext cx="730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66353" y="2198819"/>
            <a:ext cx="1203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015" algn="l"/>
                <a:tab pos="998219" algn="l"/>
              </a:tabLst>
            </a:pPr>
            <a:r>
              <a:rPr sz="1000" dirty="0">
                <a:latin typeface="Tahoma"/>
                <a:cs typeface="Tahoma"/>
              </a:rPr>
              <a:t>(	</a:t>
            </a:r>
            <a:r>
              <a:rPr sz="1000" i="1" spc="-45" dirty="0">
                <a:latin typeface="Arial"/>
                <a:cs typeface="Arial"/>
              </a:rPr>
              <a:t>x </a:t>
            </a:r>
            <a:r>
              <a:rPr sz="1000" i="1" spc="15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2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	</a:t>
            </a:r>
            <a:r>
              <a:rPr sz="1000" i="1" spc="-45" dirty="0">
                <a:latin typeface="Arial"/>
                <a:cs typeface="Arial"/>
              </a:rPr>
              <a:t>x</a:t>
            </a:r>
            <a:r>
              <a:rPr sz="1000" i="1" spc="7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9327" y="2183977"/>
            <a:ext cx="59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5" dirty="0"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72027" y="2271801"/>
            <a:ext cx="33655" cy="0"/>
          </a:xfrm>
          <a:custGeom>
            <a:avLst/>
            <a:gdLst/>
            <a:ahLst/>
            <a:cxnLst/>
            <a:rect l="l" t="t" r="r" b="b"/>
            <a:pathLst>
              <a:path w="33654">
                <a:moveTo>
                  <a:pt x="0" y="0"/>
                </a:moveTo>
                <a:lnTo>
                  <a:pt x="33604" y="0"/>
                </a:lnTo>
              </a:path>
            </a:pathLst>
          </a:custGeom>
          <a:ln w="4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23719" y="2274737"/>
            <a:ext cx="11201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1670" algn="l"/>
              </a:tabLst>
            </a:pPr>
            <a:r>
              <a:rPr sz="700" i="1" spc="20" dirty="0">
                <a:latin typeface="Arial"/>
                <a:cs typeface="Arial"/>
              </a:rPr>
              <a:t>i </a:t>
            </a:r>
            <a:r>
              <a:rPr sz="700" spc="70" dirty="0">
                <a:latin typeface="Arial"/>
                <a:cs typeface="Arial"/>
              </a:rPr>
              <a:t>=1  </a:t>
            </a: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1  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50" spc="-22" baseline="44444" dirty="0">
                <a:latin typeface="Arial"/>
                <a:cs typeface="Arial"/>
              </a:rPr>
              <a:t>2	</a:t>
            </a:r>
            <a:r>
              <a:rPr sz="700" i="1" spc="20" dirty="0">
                <a:latin typeface="Arial"/>
                <a:cs typeface="Arial"/>
              </a:rPr>
              <a:t>i </a:t>
            </a:r>
            <a:r>
              <a:rPr sz="700" spc="70" dirty="0">
                <a:latin typeface="Arial"/>
                <a:cs typeface="Arial"/>
              </a:rPr>
              <a:t>=1 </a:t>
            </a:r>
            <a:r>
              <a:rPr sz="700" i="1" spc="20" dirty="0">
                <a:latin typeface="Arial"/>
                <a:cs typeface="Arial"/>
              </a:rPr>
              <a:t>i </a:t>
            </a:r>
            <a:r>
              <a:rPr sz="700" spc="-20" dirty="0">
                <a:latin typeface="Arial"/>
                <a:cs typeface="Arial"/>
              </a:rPr>
              <a:t>2</a:t>
            </a:r>
            <a:r>
              <a:rPr sz="700" spc="135" dirty="0">
                <a:latin typeface="Arial"/>
                <a:cs typeface="Arial"/>
              </a:rPr>
              <a:t> </a:t>
            </a:r>
            <a:r>
              <a:rPr sz="750" spc="-22" baseline="44444" dirty="0">
                <a:latin typeface="Arial"/>
                <a:cs typeface="Arial"/>
              </a:rPr>
              <a:t>2</a:t>
            </a:r>
            <a:endParaRPr sz="750" baseline="4444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877" y="2422263"/>
            <a:ext cx="40468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Tahoma"/>
                <a:cs typeface="Tahoma"/>
              </a:rPr>
              <a:t>If </a:t>
            </a:r>
            <a:r>
              <a:rPr sz="1000" spc="-55" dirty="0">
                <a:latin typeface="Tahoma"/>
                <a:cs typeface="Tahoma"/>
              </a:rPr>
              <a:t>these </a:t>
            </a:r>
            <a:r>
              <a:rPr sz="1000" spc="-40" dirty="0">
                <a:latin typeface="Tahoma"/>
                <a:cs typeface="Tahoma"/>
              </a:rPr>
              <a:t>vectors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40" dirty="0">
                <a:latin typeface="Tahoma"/>
                <a:cs typeface="Tahoma"/>
              </a:rPr>
              <a:t>pre-normalized,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equivalent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0" dirty="0">
                <a:latin typeface="Tahoma"/>
                <a:cs typeface="Tahoma"/>
              </a:rPr>
              <a:t>computing </a:t>
            </a:r>
            <a:r>
              <a:rPr sz="1000" spc="-25" dirty="0">
                <a:latin typeface="Tahoma"/>
                <a:cs typeface="Tahoma"/>
              </a:rPr>
              <a:t>their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dot 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product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63888" y="2808417"/>
            <a:ext cx="90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45" dirty="0">
                <a:latin typeface="Arial"/>
                <a:cs typeface="Arial"/>
              </a:rPr>
              <a:t>K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10408" y="2808419"/>
            <a:ext cx="2082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770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4179" y="2928612"/>
            <a:ext cx="1288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2344" algn="l"/>
              </a:tabLst>
            </a:pPr>
            <a:r>
              <a:rPr sz="1000" i="1" spc="-20" dirty="0">
                <a:latin typeface="Arial"/>
                <a:cs typeface="Arial"/>
              </a:rPr>
              <a:t>sim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b="1" spc="-20" dirty="0">
                <a:latin typeface="Calibri"/>
                <a:cs typeface="Calibri"/>
              </a:rPr>
              <a:t>x  </a:t>
            </a:r>
            <a:r>
              <a:rPr sz="1000" i="1" spc="-90" dirty="0">
                <a:latin typeface="Verdana"/>
                <a:cs typeface="Verdana"/>
              </a:rPr>
              <a:t>, </a:t>
            </a:r>
            <a:r>
              <a:rPr sz="1000" b="1" spc="35" dirty="0">
                <a:latin typeface="Calibri"/>
                <a:cs typeface="Calibri"/>
              </a:rPr>
              <a:t>x</a:t>
            </a:r>
            <a:r>
              <a:rPr sz="1000" b="1" spc="110" dirty="0">
                <a:latin typeface="Calibri"/>
                <a:cs typeface="Calibri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	</a:t>
            </a:r>
            <a:r>
              <a:rPr sz="1000" i="1" spc="-45" dirty="0">
                <a:latin typeface="Arial"/>
                <a:cs typeface="Arial"/>
              </a:rPr>
              <a:t>x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245" dirty="0">
                <a:latin typeface="Meiryo"/>
                <a:cs typeface="Meiryo"/>
              </a:rPr>
              <a:t> </a:t>
            </a:r>
            <a:r>
              <a:rPr sz="1000" i="1" spc="-45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38134" y="2985556"/>
            <a:ext cx="10725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46760" algn="l"/>
                <a:tab pos="981075" algn="l"/>
              </a:tabLst>
            </a:pPr>
            <a:r>
              <a:rPr sz="700" spc="-20" dirty="0">
                <a:latin typeface="Arial"/>
                <a:cs typeface="Arial"/>
              </a:rPr>
              <a:t>1    </a:t>
            </a:r>
            <a:r>
              <a:rPr sz="700" spc="9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	</a:t>
            </a: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1	</a:t>
            </a: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6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26068" y="3117941"/>
            <a:ext cx="1771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65" dirty="0">
                <a:latin typeface="Arial"/>
                <a:cs typeface="Arial"/>
              </a:rPr>
              <a:t> </a:t>
            </a:r>
            <a:r>
              <a:rPr sz="700" spc="70" dirty="0">
                <a:latin typeface="Arial"/>
                <a:cs typeface="Arial"/>
              </a:rPr>
              <a:t>=1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The Supervised Learning Approach to Classification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707" y="574370"/>
            <a:ext cx="3592576" cy="2819908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Supervised Learning for Binary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771695"/>
            <a:ext cx="41954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0" dirty="0">
                <a:latin typeface="Tahoma"/>
                <a:cs typeface="Tahoma"/>
              </a:rPr>
              <a:t>For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binary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essentially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any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supervised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learning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algorithm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can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477" y="867290"/>
            <a:ext cx="2828925" cy="111696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1000" spc="-60" dirty="0">
                <a:latin typeface="Tahoma"/>
                <a:cs typeface="Tahoma"/>
              </a:rPr>
              <a:t>used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training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classifier;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popular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choices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include</a:t>
            </a:r>
            <a:endParaRPr sz="10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10" dirty="0">
                <a:latin typeface="Tahoma"/>
                <a:cs typeface="Tahoma"/>
              </a:rPr>
              <a:t>Support </a:t>
            </a:r>
            <a:r>
              <a:rPr sz="900" spc="-25" dirty="0">
                <a:latin typeface="Tahoma"/>
                <a:cs typeface="Tahoma"/>
              </a:rPr>
              <a:t>vector </a:t>
            </a:r>
            <a:r>
              <a:rPr sz="900" spc="-30" dirty="0">
                <a:latin typeface="Tahoma"/>
                <a:cs typeface="Tahoma"/>
              </a:rPr>
              <a:t>machines</a:t>
            </a:r>
            <a:r>
              <a:rPr sz="900" spc="105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(SVMs)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10" dirty="0">
                <a:latin typeface="Tahoma"/>
                <a:cs typeface="Tahoma"/>
              </a:rPr>
              <a:t>Boosted </a:t>
            </a:r>
            <a:r>
              <a:rPr sz="900" spc="-25" dirty="0">
                <a:latin typeface="Tahoma"/>
                <a:cs typeface="Tahoma"/>
              </a:rPr>
              <a:t>decision</a:t>
            </a:r>
            <a:r>
              <a:rPr sz="900" spc="5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stumps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5" dirty="0">
                <a:latin typeface="Tahoma"/>
                <a:cs typeface="Tahoma"/>
              </a:rPr>
              <a:t>Logistic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regression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95" dirty="0">
                <a:latin typeface="Tahoma"/>
                <a:cs typeface="Tahoma"/>
              </a:rPr>
              <a:t>Na¨ıve </a:t>
            </a:r>
            <a:r>
              <a:rPr sz="900" spc="-25" dirty="0">
                <a:latin typeface="Tahoma"/>
                <a:cs typeface="Tahoma"/>
              </a:rPr>
              <a:t>Bayesian</a:t>
            </a:r>
            <a:r>
              <a:rPr sz="900" spc="-4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methods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dirty="0">
                <a:latin typeface="Tahoma"/>
                <a:cs typeface="Tahoma"/>
              </a:rPr>
              <a:t>Lazy </a:t>
            </a:r>
            <a:r>
              <a:rPr sz="900" spc="-25" dirty="0">
                <a:latin typeface="Tahoma"/>
                <a:cs typeface="Tahoma"/>
              </a:rPr>
              <a:t>learning methods (e.g.,</a:t>
            </a:r>
            <a:r>
              <a:rPr sz="900" spc="145" dirty="0">
                <a:latin typeface="Tahoma"/>
                <a:cs typeface="Tahoma"/>
              </a:rPr>
              <a:t> </a:t>
            </a:r>
            <a:r>
              <a:rPr sz="900" i="1" spc="30" dirty="0">
                <a:latin typeface="Arial"/>
                <a:cs typeface="Arial"/>
              </a:rPr>
              <a:t>k</a:t>
            </a:r>
            <a:r>
              <a:rPr sz="900" spc="30" dirty="0">
                <a:latin typeface="Tahoma"/>
                <a:cs typeface="Tahoma"/>
              </a:rPr>
              <a:t>-NN)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20" dirty="0">
                <a:latin typeface="Tahoma"/>
                <a:cs typeface="Tahoma"/>
              </a:rPr>
              <a:t>...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247" y="2062256"/>
            <a:ext cx="3912870" cy="90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177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“No-free-lunch </a:t>
            </a:r>
            <a:r>
              <a:rPr sz="1000" spc="-20" dirty="0">
                <a:latin typeface="Tahoma"/>
                <a:cs typeface="Tahoma"/>
              </a:rPr>
              <a:t>principle” (Wolpert, </a:t>
            </a:r>
            <a:r>
              <a:rPr sz="1000" spc="-45" dirty="0">
                <a:latin typeface="Tahoma"/>
                <a:cs typeface="Tahoma"/>
              </a:rPr>
              <a:t>1996): </a:t>
            </a:r>
            <a:r>
              <a:rPr sz="1000" i="1" spc="-35" dirty="0">
                <a:latin typeface="Meiryo"/>
                <a:cs typeface="Meiryo"/>
              </a:rPr>
              <a:t>≈ </a:t>
            </a:r>
            <a:r>
              <a:rPr sz="1000" spc="-45" dirty="0">
                <a:latin typeface="Tahoma"/>
                <a:cs typeface="Tahoma"/>
              </a:rPr>
              <a:t>there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45" dirty="0">
                <a:latin typeface="Tahoma"/>
                <a:cs typeface="Tahoma"/>
              </a:rPr>
              <a:t>no </a:t>
            </a:r>
            <a:r>
              <a:rPr sz="1000" spc="-40" dirty="0">
                <a:latin typeface="Tahoma"/>
                <a:cs typeface="Tahoma"/>
              </a:rPr>
              <a:t>learning  </a:t>
            </a:r>
            <a:r>
              <a:rPr sz="1000" spc="-30" dirty="0">
                <a:latin typeface="Tahoma"/>
                <a:cs typeface="Tahoma"/>
              </a:rPr>
              <a:t>algorithm </a:t>
            </a:r>
            <a:r>
              <a:rPr sz="1000" spc="-15" dirty="0">
                <a:latin typeface="Tahoma"/>
                <a:cs typeface="Tahoma"/>
              </a:rPr>
              <a:t>that </a:t>
            </a:r>
            <a:r>
              <a:rPr sz="1000" spc="-40" dirty="0">
                <a:latin typeface="Tahoma"/>
                <a:cs typeface="Tahoma"/>
              </a:rPr>
              <a:t>can </a:t>
            </a:r>
            <a:r>
              <a:rPr sz="1000" spc="-35" dirty="0">
                <a:latin typeface="Tahoma"/>
                <a:cs typeface="Tahoma"/>
              </a:rPr>
              <a:t>outperform </a:t>
            </a:r>
            <a:r>
              <a:rPr sz="1000" spc="-10" dirty="0">
                <a:latin typeface="Tahoma"/>
                <a:cs typeface="Tahoma"/>
              </a:rPr>
              <a:t>all </a:t>
            </a:r>
            <a:r>
              <a:rPr sz="1000" spc="-40" dirty="0">
                <a:latin typeface="Tahoma"/>
                <a:cs typeface="Tahoma"/>
              </a:rPr>
              <a:t>others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10" dirty="0">
                <a:latin typeface="Tahoma"/>
                <a:cs typeface="Tahoma"/>
              </a:rPr>
              <a:t>all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contexts</a:t>
            </a:r>
            <a:endParaRPr sz="1000">
              <a:latin typeface="Tahoma"/>
              <a:cs typeface="Tahoma"/>
            </a:endParaRPr>
          </a:p>
          <a:p>
            <a:pPr marL="17716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40" dirty="0">
                <a:latin typeface="Tahoma"/>
                <a:cs typeface="Tahoma"/>
              </a:rPr>
              <a:t>Implementations </a:t>
            </a:r>
            <a:r>
              <a:rPr sz="1000" spc="-65" dirty="0">
                <a:latin typeface="Tahoma"/>
                <a:cs typeface="Tahoma"/>
              </a:rPr>
              <a:t>need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0" dirty="0">
                <a:latin typeface="Tahoma"/>
                <a:cs typeface="Tahoma"/>
              </a:rPr>
              <a:t>cater</a:t>
            </a:r>
            <a:r>
              <a:rPr sz="1000" spc="18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endParaRPr sz="1000">
              <a:latin typeface="Tahoma"/>
              <a:cs typeface="Tahoma"/>
            </a:endParaRPr>
          </a:p>
          <a:p>
            <a:pPr marL="4298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30530" algn="l"/>
              </a:tabLst>
            </a:pP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35" dirty="0">
                <a:latin typeface="Tahoma"/>
                <a:cs typeface="Tahoma"/>
              </a:rPr>
              <a:t>very </a:t>
            </a:r>
            <a:r>
              <a:rPr sz="900" spc="-20" dirty="0">
                <a:latin typeface="Tahoma"/>
                <a:cs typeface="Tahoma"/>
              </a:rPr>
              <a:t>high dimensionality </a:t>
            </a:r>
            <a:r>
              <a:rPr sz="900" spc="-10" dirty="0">
                <a:latin typeface="Tahoma"/>
                <a:cs typeface="Tahoma"/>
              </a:rPr>
              <a:t>typical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-10" dirty="0">
                <a:latin typeface="Tahoma"/>
                <a:cs typeface="Tahoma"/>
              </a:rPr>
              <a:t> </a:t>
            </a:r>
            <a:r>
              <a:rPr sz="900" spc="75" dirty="0">
                <a:latin typeface="Tahoma"/>
                <a:cs typeface="Tahoma"/>
              </a:rPr>
              <a:t>TC</a:t>
            </a:r>
            <a:endParaRPr sz="900">
              <a:latin typeface="Tahoma"/>
              <a:cs typeface="Tahoma"/>
            </a:endParaRPr>
          </a:p>
          <a:p>
            <a:pPr marL="429895" lvl="1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430530" algn="l"/>
              </a:tabLst>
            </a:pP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45" dirty="0">
                <a:latin typeface="Tahoma"/>
                <a:cs typeface="Tahoma"/>
              </a:rPr>
              <a:t>sparse </a:t>
            </a:r>
            <a:r>
              <a:rPr sz="900" spc="-25" dirty="0">
                <a:latin typeface="Tahoma"/>
                <a:cs typeface="Tahoma"/>
              </a:rPr>
              <a:t>nature </a:t>
            </a:r>
            <a:r>
              <a:rPr sz="900" spc="-20" dirty="0">
                <a:latin typeface="Tahoma"/>
                <a:cs typeface="Tahoma"/>
              </a:rPr>
              <a:t>of the </a:t>
            </a:r>
            <a:r>
              <a:rPr sz="900" spc="-30" dirty="0">
                <a:latin typeface="Tahoma"/>
                <a:cs typeface="Tahoma"/>
              </a:rPr>
              <a:t>representations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involved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An Example Supervised Learning Method: SVMs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530014"/>
            <a:ext cx="419354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60" dirty="0">
                <a:latin typeface="Tahoma"/>
                <a:cs typeface="Tahoma"/>
              </a:rPr>
              <a:t>A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constrained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optimization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problem</a:t>
            </a:r>
            <a:r>
              <a:rPr sz="1000" spc="-50" dirty="0">
                <a:latin typeface="Tahoma"/>
                <a:cs typeface="Tahoma"/>
              </a:rPr>
              <a:t>: </a:t>
            </a:r>
            <a:r>
              <a:rPr sz="1000" spc="-25" dirty="0">
                <a:latin typeface="Tahoma"/>
                <a:cs typeface="Tahoma"/>
              </a:rPr>
              <a:t>find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separating </a:t>
            </a:r>
            <a:r>
              <a:rPr sz="1000" spc="-45" dirty="0">
                <a:latin typeface="Tahoma"/>
                <a:cs typeface="Tahoma"/>
              </a:rPr>
              <a:t>surface </a:t>
            </a:r>
            <a:r>
              <a:rPr sz="1000" spc="-40" dirty="0">
                <a:latin typeface="Tahoma"/>
                <a:cs typeface="Tahoma"/>
              </a:rPr>
              <a:t>(e.g.,  hyperplane)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40" dirty="0">
                <a:latin typeface="Tahoma"/>
                <a:cs typeface="Tahoma"/>
              </a:rPr>
              <a:t>maximizes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margin </a:t>
            </a:r>
            <a:r>
              <a:rPr sz="1000" spc="-30" dirty="0">
                <a:latin typeface="Tahoma"/>
                <a:cs typeface="Tahoma"/>
              </a:rPr>
              <a:t>(i.e., </a:t>
            </a:r>
            <a:r>
              <a:rPr sz="1000" spc="-35" dirty="0">
                <a:latin typeface="Tahoma"/>
                <a:cs typeface="Tahoma"/>
              </a:rPr>
              <a:t>the minimum distance </a:t>
            </a:r>
            <a:r>
              <a:rPr sz="1000" spc="-60" dirty="0">
                <a:latin typeface="Tahoma"/>
                <a:cs typeface="Tahoma"/>
              </a:rPr>
              <a:t>between 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hyperplane and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training</a:t>
            </a:r>
            <a:r>
              <a:rPr sz="1000" spc="2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examples)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648" y="1086764"/>
            <a:ext cx="2811780" cy="14516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2247" y="2569951"/>
            <a:ext cx="4330065" cy="78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18034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15" dirty="0">
                <a:latin typeface="Tahoma"/>
                <a:cs typeface="Tahoma"/>
              </a:rPr>
              <a:t>Margin </a:t>
            </a:r>
            <a:r>
              <a:rPr sz="1000" spc="-25" dirty="0">
                <a:latin typeface="Tahoma"/>
                <a:cs typeface="Tahoma"/>
              </a:rPr>
              <a:t>maximization </a:t>
            </a:r>
            <a:r>
              <a:rPr sz="1000" spc="-40" dirty="0">
                <a:latin typeface="Tahoma"/>
                <a:cs typeface="Tahoma"/>
              </a:rPr>
              <a:t>conducive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good generalization accuracy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spc="-65" dirty="0">
                <a:latin typeface="Tahoma"/>
                <a:cs typeface="Tahoma"/>
              </a:rPr>
              <a:t>unseen  </a:t>
            </a:r>
            <a:r>
              <a:rPr sz="1000" spc="-30" dirty="0">
                <a:latin typeface="Tahoma"/>
                <a:cs typeface="Tahoma"/>
              </a:rPr>
              <a:t>data</a:t>
            </a:r>
            <a:endParaRPr sz="1000">
              <a:latin typeface="Tahoma"/>
              <a:cs typeface="Tahoma"/>
            </a:endParaRPr>
          </a:p>
          <a:p>
            <a:pPr marL="177165" indent="-127000">
              <a:lnSpc>
                <a:spcPts val="1190"/>
              </a:lnSpc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25" dirty="0">
                <a:latin typeface="Tahoma"/>
                <a:cs typeface="Tahoma"/>
              </a:rPr>
              <a:t>Theoretically </a:t>
            </a:r>
            <a:r>
              <a:rPr sz="1000" spc="-45" dirty="0">
                <a:latin typeface="Tahoma"/>
                <a:cs typeface="Tahoma"/>
              </a:rPr>
              <a:t>well-founded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spc="-35" dirty="0">
                <a:latin typeface="Tahoma"/>
                <a:cs typeface="Tahoma"/>
              </a:rPr>
              <a:t>good </a:t>
            </a:r>
            <a:r>
              <a:rPr sz="1000" spc="-30" dirty="0">
                <a:latin typeface="Tahoma"/>
                <a:cs typeface="Tahoma"/>
              </a:rPr>
              <a:t>empirical </a:t>
            </a:r>
            <a:r>
              <a:rPr sz="1000" spc="-45" dirty="0">
                <a:latin typeface="Tahoma"/>
                <a:cs typeface="Tahoma"/>
              </a:rPr>
              <a:t>performance on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latin typeface="Tahoma"/>
                <a:cs typeface="Tahoma"/>
              </a:rPr>
              <a:t>variety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19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tasks</a:t>
            </a:r>
            <a:endParaRPr sz="1000">
              <a:latin typeface="Tahoma"/>
              <a:cs typeface="Tahoma"/>
            </a:endParaRPr>
          </a:p>
          <a:p>
            <a:pPr marL="177165" marR="266700" indent="-127000">
              <a:lnSpc>
                <a:spcPts val="1200"/>
              </a:lnSpc>
              <a:spcBef>
                <a:spcPts val="40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5" dirty="0">
                <a:latin typeface="Tahoma"/>
                <a:cs typeface="Tahoma"/>
              </a:rPr>
              <a:t>Publicly </a:t>
            </a:r>
            <a:r>
              <a:rPr sz="1000" spc="-35" dirty="0">
                <a:latin typeface="Tahoma"/>
                <a:cs typeface="Tahoma"/>
              </a:rPr>
              <a:t>available implementations </a:t>
            </a:r>
            <a:r>
              <a:rPr sz="1000" spc="-25" dirty="0">
                <a:latin typeface="Tahoma"/>
                <a:cs typeface="Tahoma"/>
              </a:rPr>
              <a:t>optimized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high-dimensional, </a:t>
            </a:r>
            <a:r>
              <a:rPr sz="1000" spc="-60" dirty="0">
                <a:latin typeface="Tahoma"/>
                <a:cs typeface="Tahoma"/>
              </a:rPr>
              <a:t>sparse  </a:t>
            </a:r>
            <a:r>
              <a:rPr sz="1000" spc="-40" dirty="0">
                <a:latin typeface="Tahoma"/>
                <a:cs typeface="Tahoma"/>
              </a:rPr>
              <a:t>feature </a:t>
            </a:r>
            <a:r>
              <a:rPr sz="1000" spc="-60" dirty="0">
                <a:latin typeface="Tahoma"/>
                <a:cs typeface="Tahoma"/>
              </a:rPr>
              <a:t>spaces: </a:t>
            </a:r>
            <a:r>
              <a:rPr sz="1000" spc="-45" dirty="0">
                <a:latin typeface="Tahoma"/>
                <a:cs typeface="Tahoma"/>
              </a:rPr>
              <a:t>e.g., </a:t>
            </a:r>
            <a:r>
              <a:rPr sz="1000" dirty="0">
                <a:latin typeface="Arial"/>
                <a:cs typeface="Arial"/>
              </a:rPr>
              <a:t>SVM-Light</a:t>
            </a:r>
            <a:r>
              <a:rPr sz="1000" dirty="0">
                <a:latin typeface="Tahoma"/>
                <a:cs typeface="Tahoma"/>
              </a:rPr>
              <a:t>, </a:t>
            </a:r>
            <a:r>
              <a:rPr sz="1000" spc="-60" dirty="0">
                <a:latin typeface="Arial"/>
                <a:cs typeface="Arial"/>
              </a:rPr>
              <a:t>LibSVM</a:t>
            </a:r>
            <a:r>
              <a:rPr sz="1000" spc="-60" dirty="0">
                <a:latin typeface="Tahoma"/>
                <a:cs typeface="Tahoma"/>
              </a:rPr>
              <a:t>,</a:t>
            </a:r>
            <a:r>
              <a:rPr sz="1000" spc="95" dirty="0">
                <a:latin typeface="Tahoma"/>
                <a:cs typeface="Tahoma"/>
              </a:rPr>
              <a:t> </a:t>
            </a:r>
            <a:r>
              <a:rPr sz="1000" spc="55" dirty="0">
                <a:latin typeface="Arial"/>
                <a:cs typeface="Arial"/>
                <a:hlinkClick r:id="rId3" action="ppaction://hlinksldjump"/>
              </a:rPr>
              <a:t>LibLinear</a:t>
            </a:r>
            <a:r>
              <a:rPr sz="1000" spc="55" dirty="0">
                <a:latin typeface="Tahoma"/>
                <a:cs typeface="Tahoma"/>
                <a:hlinkClick r:id="rId4" action="ppaction://hlinksldjump"/>
              </a:rPr>
              <a:t>,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An Example Supervised Learning Method: SVMs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8592" y="1888251"/>
            <a:ext cx="2190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5" dirty="0">
                <a:latin typeface="Calibri"/>
                <a:cs typeface="Calibri"/>
              </a:rPr>
              <a:t>w</a:t>
            </a:r>
            <a:r>
              <a:rPr sz="700" i="1" spc="55" dirty="0">
                <a:latin typeface="Meiryo"/>
                <a:cs typeface="Meiryo"/>
              </a:rPr>
              <a:t>≥</a:t>
            </a:r>
            <a:r>
              <a:rPr sz="700" spc="-20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947" y="879467"/>
            <a:ext cx="3912235" cy="98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0" dirty="0">
                <a:latin typeface="Tahoma"/>
                <a:cs typeface="Tahoma"/>
              </a:rPr>
              <a:t>We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consider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linear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separators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(i.e.,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hyperplanes)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classifiers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type</a:t>
            </a:r>
            <a:endParaRPr sz="1000">
              <a:latin typeface="Tahoma"/>
              <a:cs typeface="Tahoma"/>
            </a:endParaRPr>
          </a:p>
          <a:p>
            <a:pPr marL="1624965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b="1" dirty="0">
                <a:latin typeface="Calibri"/>
                <a:cs typeface="Calibri"/>
              </a:rPr>
              <a:t>x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i="1" spc="-35" dirty="0">
                <a:latin typeface="Arial"/>
                <a:cs typeface="Arial"/>
              </a:rPr>
              <a:t>sign</a:t>
            </a:r>
            <a:r>
              <a:rPr sz="1000" spc="-35" dirty="0">
                <a:latin typeface="Tahoma"/>
                <a:cs typeface="Tahoma"/>
              </a:rPr>
              <a:t>(</a:t>
            </a:r>
            <a:r>
              <a:rPr sz="1000" b="1" spc="-35" dirty="0">
                <a:latin typeface="Calibri"/>
                <a:cs typeface="Calibri"/>
              </a:rPr>
              <a:t>w</a:t>
            </a:r>
            <a:r>
              <a:rPr sz="1000" b="1" spc="10" dirty="0">
                <a:latin typeface="Calibri"/>
                <a:cs typeface="Calibri"/>
              </a:rPr>
              <a:t>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120" dirty="0">
                <a:latin typeface="Meiryo"/>
                <a:cs typeface="Meiryo"/>
              </a:rPr>
              <a:t> </a:t>
            </a:r>
            <a:r>
              <a:rPr sz="1000" b="1" spc="35" dirty="0">
                <a:latin typeface="Calibri"/>
                <a:cs typeface="Calibri"/>
              </a:rPr>
              <a:t>x</a:t>
            </a:r>
            <a:r>
              <a:rPr sz="1000" b="1" spc="-10" dirty="0">
                <a:latin typeface="Calibri"/>
                <a:cs typeface="Calibri"/>
              </a:rPr>
              <a:t>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i="1" spc="-5" dirty="0">
                <a:latin typeface="Arial"/>
                <a:cs typeface="Arial"/>
              </a:rPr>
              <a:t>b</a:t>
            </a:r>
            <a:r>
              <a:rPr sz="1000" spc="-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9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Hard-margin 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SVMs </a:t>
            </a:r>
            <a:r>
              <a:rPr sz="1000" spc="-20" dirty="0">
                <a:latin typeface="Tahoma"/>
                <a:cs typeface="Tahoma"/>
              </a:rPr>
              <a:t>look</a:t>
            </a:r>
            <a:r>
              <a:rPr sz="1000" spc="6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endParaRPr sz="1000">
              <a:latin typeface="Tahoma"/>
              <a:cs typeface="Tahoma"/>
            </a:endParaRPr>
          </a:p>
          <a:p>
            <a:pPr marR="101600" algn="ctr">
              <a:lnSpc>
                <a:spcPct val="100000"/>
              </a:lnSpc>
              <a:spcBef>
                <a:spcPts val="740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84590" y="187609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71890" y="1855284"/>
            <a:ext cx="88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0619" y="1703165"/>
            <a:ext cx="1106805" cy="45974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812165" algn="l"/>
              </a:tabLst>
            </a:pPr>
            <a:r>
              <a:rPr sz="1000" spc="-55" dirty="0">
                <a:latin typeface="Tahoma"/>
                <a:cs typeface="Tahoma"/>
              </a:rPr>
              <a:t>arg</a:t>
            </a:r>
            <a:r>
              <a:rPr sz="1000" spc="-1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min	</a:t>
            </a:r>
            <a:r>
              <a:rPr sz="1000" b="1" spc="-5" dirty="0">
                <a:latin typeface="Calibri"/>
                <a:cs typeface="Calibri"/>
              </a:rPr>
              <a:t>w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180" dirty="0">
                <a:latin typeface="Meiryo"/>
                <a:cs typeface="Meiryo"/>
              </a:rPr>
              <a:t> </a:t>
            </a:r>
            <a:r>
              <a:rPr sz="1000" b="1" spc="-5" dirty="0">
                <a:latin typeface="Calibri"/>
                <a:cs typeface="Calibri"/>
              </a:rPr>
              <a:t>w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000" spc="-45" dirty="0">
                <a:latin typeface="Tahoma"/>
                <a:cs typeface="Tahoma"/>
              </a:rPr>
              <a:t>such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that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1301" y="1985650"/>
            <a:ext cx="989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latin typeface="Arial"/>
                <a:cs typeface="Arial"/>
              </a:rPr>
              <a:t>y</a:t>
            </a:r>
            <a:r>
              <a:rPr sz="1050" i="1" spc="-15" baseline="-11904" dirty="0">
                <a:latin typeface="Arial"/>
                <a:cs typeface="Arial"/>
              </a:rPr>
              <a:t>i </a:t>
            </a:r>
            <a:r>
              <a:rPr sz="1000" spc="-50" dirty="0">
                <a:latin typeface="Tahoma"/>
                <a:cs typeface="Tahoma"/>
              </a:rPr>
              <a:t>[</a:t>
            </a:r>
            <a:r>
              <a:rPr sz="1000" b="1" spc="-50" dirty="0">
                <a:latin typeface="Calibri"/>
                <a:cs typeface="Calibri"/>
              </a:rPr>
              <a:t>w </a:t>
            </a:r>
            <a:r>
              <a:rPr sz="1000" i="1" spc="-75" dirty="0">
                <a:latin typeface="Meiryo"/>
                <a:cs typeface="Meiryo"/>
              </a:rPr>
              <a:t>· </a:t>
            </a:r>
            <a:r>
              <a:rPr sz="1000" b="1" spc="25" dirty="0">
                <a:latin typeface="Calibri"/>
                <a:cs typeface="Calibri"/>
              </a:rPr>
              <a:t>x</a:t>
            </a:r>
            <a:r>
              <a:rPr sz="1050" i="1" spc="37" baseline="-11904" dirty="0">
                <a:latin typeface="Arial"/>
                <a:cs typeface="Arial"/>
              </a:rPr>
              <a:t>i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i="1" spc="-55" dirty="0">
                <a:latin typeface="Arial"/>
                <a:cs typeface="Arial"/>
              </a:rPr>
              <a:t>b</a:t>
            </a:r>
            <a:r>
              <a:rPr sz="1000" spc="-55" dirty="0">
                <a:latin typeface="Tahoma"/>
                <a:cs typeface="Tahoma"/>
              </a:rPr>
              <a:t>] </a:t>
            </a:r>
            <a:r>
              <a:rPr sz="1000" i="1" spc="-35" dirty="0">
                <a:latin typeface="Meiryo"/>
                <a:cs typeface="Meiryo"/>
              </a:rPr>
              <a:t>≥</a:t>
            </a:r>
            <a:r>
              <a:rPr sz="1000" i="1" spc="-190" dirty="0">
                <a:latin typeface="Meiryo"/>
                <a:cs typeface="Meiryo"/>
              </a:rPr>
              <a:t> </a:t>
            </a:r>
            <a:r>
              <a:rPr sz="1000" spc="-50" dirty="0"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247" y="2137478"/>
            <a:ext cx="3321050" cy="466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04085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15" dirty="0">
                <a:latin typeface="Tahoma"/>
                <a:cs typeface="Tahoma"/>
              </a:rPr>
              <a:t>all </a:t>
            </a:r>
            <a:r>
              <a:rPr sz="1000" i="1" spc="10" dirty="0">
                <a:latin typeface="Arial"/>
                <a:cs typeface="Arial"/>
              </a:rPr>
              <a:t>i </a:t>
            </a:r>
            <a:r>
              <a:rPr sz="1000" i="1" spc="-145" dirty="0">
                <a:latin typeface="Meiryo"/>
                <a:cs typeface="Meiryo"/>
              </a:rPr>
              <a:t>∈ </a:t>
            </a:r>
            <a:r>
              <a:rPr sz="1000" i="1" spc="-85" dirty="0">
                <a:latin typeface="Meiryo"/>
                <a:cs typeface="Meiryo"/>
              </a:rPr>
              <a:t>{</a:t>
            </a:r>
            <a:r>
              <a:rPr sz="1000" spc="-85" dirty="0">
                <a:latin typeface="Tahoma"/>
                <a:cs typeface="Tahoma"/>
              </a:rPr>
              <a:t>1</a:t>
            </a:r>
            <a:r>
              <a:rPr sz="1000" i="1" spc="-8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</a:t>
            </a:r>
            <a:r>
              <a:rPr sz="1000" i="1" spc="-254" dirty="0">
                <a:latin typeface="Verdana"/>
                <a:cs typeface="Verdana"/>
              </a:rPr>
              <a:t> </a:t>
            </a:r>
            <a:r>
              <a:rPr sz="1000" i="1" spc="-114" dirty="0">
                <a:latin typeface="Meiryo"/>
                <a:cs typeface="Meiryo"/>
              </a:rPr>
              <a:t>|</a:t>
            </a:r>
            <a:r>
              <a:rPr sz="1000" i="1" spc="-114" dirty="0">
                <a:latin typeface="Arial"/>
                <a:cs typeface="Arial"/>
              </a:rPr>
              <a:t>L</a:t>
            </a:r>
            <a:r>
              <a:rPr sz="1000" i="1" spc="-114" dirty="0">
                <a:latin typeface="Meiryo"/>
                <a:cs typeface="Meiryo"/>
              </a:rPr>
              <a:t>|}</a:t>
            </a:r>
            <a:endParaRPr sz="1000">
              <a:latin typeface="Meiryo"/>
              <a:cs typeface="Meiryo"/>
            </a:endParaRPr>
          </a:p>
          <a:p>
            <a:pPr marL="177165" indent="-127000">
              <a:lnSpc>
                <a:spcPct val="100000"/>
              </a:lnSpc>
              <a:spcBef>
                <a:spcPts val="1075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30" dirty="0">
                <a:latin typeface="Tahoma"/>
                <a:cs typeface="Tahoma"/>
              </a:rPr>
              <a:t>There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60" dirty="0">
                <a:latin typeface="Tahoma"/>
                <a:cs typeface="Tahoma"/>
              </a:rPr>
              <a:t>now </a:t>
            </a:r>
            <a:r>
              <a:rPr sz="1000" spc="-30" dirty="0">
                <a:latin typeface="Tahoma"/>
                <a:cs typeface="Tahoma"/>
              </a:rPr>
              <a:t>fast </a:t>
            </a:r>
            <a:r>
              <a:rPr sz="1000" spc="-35" dirty="0">
                <a:latin typeface="Tahoma"/>
                <a:cs typeface="Tahoma"/>
              </a:rPr>
              <a:t>algorithms </a:t>
            </a:r>
            <a:r>
              <a:rPr sz="1000" spc="-40" dirty="0">
                <a:latin typeface="Tahoma"/>
                <a:cs typeface="Tahoma"/>
              </a:rPr>
              <a:t>for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this</a:t>
            </a:r>
            <a:r>
              <a:rPr sz="1050" spc="-30" baseline="27777" dirty="0">
                <a:latin typeface="Arial"/>
                <a:cs typeface="Arial"/>
              </a:rPr>
              <a:t>6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430" y="3082707"/>
            <a:ext cx="431927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30480" indent="146685">
              <a:lnSpc>
                <a:spcPts val="950"/>
              </a:lnSpc>
              <a:spcBef>
                <a:spcPts val="135"/>
              </a:spcBef>
            </a:pPr>
            <a:r>
              <a:rPr sz="900" spc="67" baseline="27777" dirty="0">
                <a:latin typeface="Arial"/>
                <a:cs typeface="Arial"/>
              </a:rPr>
              <a:t>6</a:t>
            </a:r>
            <a:r>
              <a:rPr sz="800" spc="45" dirty="0">
                <a:latin typeface="Arial"/>
                <a:cs typeface="Arial"/>
              </a:rPr>
              <a:t>T. </a:t>
            </a:r>
            <a:r>
              <a:rPr sz="800" spc="-15" dirty="0">
                <a:latin typeface="Arial"/>
                <a:cs typeface="Arial"/>
              </a:rPr>
              <a:t>Joachims, </a:t>
            </a:r>
            <a:r>
              <a:rPr sz="800" dirty="0">
                <a:latin typeface="Arial"/>
                <a:cs typeface="Arial"/>
              </a:rPr>
              <a:t>C.-N. </a:t>
            </a:r>
            <a:r>
              <a:rPr sz="800" spc="-15" dirty="0">
                <a:latin typeface="Arial"/>
                <a:cs typeface="Arial"/>
              </a:rPr>
              <a:t>Yu: </a:t>
            </a:r>
            <a:r>
              <a:rPr sz="800" spc="-45" dirty="0">
                <a:latin typeface="Arial"/>
                <a:cs typeface="Arial"/>
              </a:rPr>
              <a:t>Sparse </a:t>
            </a:r>
            <a:r>
              <a:rPr sz="800" spc="-20" dirty="0">
                <a:latin typeface="Arial"/>
                <a:cs typeface="Arial"/>
              </a:rPr>
              <a:t>kernel </a:t>
            </a:r>
            <a:r>
              <a:rPr sz="800" spc="-10" dirty="0">
                <a:latin typeface="Arial"/>
                <a:cs typeface="Arial"/>
              </a:rPr>
              <a:t>SVMs via </a:t>
            </a:r>
            <a:r>
              <a:rPr sz="800" dirty="0">
                <a:latin typeface="Arial"/>
                <a:cs typeface="Arial"/>
              </a:rPr>
              <a:t>cutting-plane </a:t>
            </a:r>
            <a:r>
              <a:rPr sz="800" spc="5" dirty="0">
                <a:latin typeface="Arial"/>
                <a:cs typeface="Arial"/>
              </a:rPr>
              <a:t>training. </a:t>
            </a:r>
            <a:r>
              <a:rPr sz="800" i="1" spc="-10" dirty="0">
                <a:latin typeface="Arial"/>
                <a:cs typeface="Arial"/>
              </a:rPr>
              <a:t>Machine </a:t>
            </a:r>
            <a:r>
              <a:rPr sz="800" i="1" spc="-15" dirty="0">
                <a:latin typeface="Arial"/>
                <a:cs typeface="Arial"/>
              </a:rPr>
              <a:t>Learning</a:t>
            </a:r>
            <a:r>
              <a:rPr sz="800" spc="-15" dirty="0">
                <a:latin typeface="Arial"/>
                <a:cs typeface="Arial"/>
              </a:rPr>
              <a:t>,  2009.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What Classification is and is not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1010823"/>
            <a:ext cx="4353560" cy="1594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558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5" dirty="0">
                <a:latin typeface="Tahoma"/>
                <a:cs typeface="Tahoma"/>
              </a:rPr>
              <a:t>Different </a:t>
            </a:r>
            <a:r>
              <a:rPr sz="1000" spc="-35" dirty="0">
                <a:latin typeface="Tahoma"/>
                <a:cs typeface="Tahoma"/>
              </a:rPr>
              <a:t>from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clustering</a:t>
            </a:r>
            <a:r>
              <a:rPr sz="1000" spc="-30" dirty="0">
                <a:latin typeface="Tahoma"/>
                <a:cs typeface="Tahoma"/>
              </a:rPr>
              <a:t>, </a:t>
            </a:r>
            <a:r>
              <a:rPr sz="1000" spc="-60" dirty="0">
                <a:latin typeface="Tahoma"/>
                <a:cs typeface="Tahoma"/>
              </a:rPr>
              <a:t>where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groups </a:t>
            </a:r>
            <a:r>
              <a:rPr sz="1000" spc="-10" dirty="0">
                <a:latin typeface="Tahoma"/>
                <a:cs typeface="Tahoma"/>
              </a:rPr>
              <a:t>(“clusters”)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25" dirty="0">
                <a:latin typeface="Tahoma"/>
                <a:cs typeface="Tahoma"/>
              </a:rPr>
              <a:t>their </a:t>
            </a:r>
            <a:r>
              <a:rPr sz="1000" spc="-45" dirty="0">
                <a:latin typeface="Tahoma"/>
                <a:cs typeface="Tahoma"/>
              </a:rPr>
              <a:t>number </a:t>
            </a:r>
            <a:r>
              <a:rPr sz="1000" spc="-65" dirty="0">
                <a:latin typeface="Tahoma"/>
                <a:cs typeface="Tahoma"/>
              </a:rPr>
              <a:t>are 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50" dirty="0">
                <a:latin typeface="Tahoma"/>
                <a:cs typeface="Tahoma"/>
              </a:rPr>
              <a:t>known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advance</a:t>
            </a:r>
            <a:endParaRPr sz="1000">
              <a:latin typeface="Tahoma"/>
              <a:cs typeface="Tahoma"/>
            </a:endParaRPr>
          </a:p>
          <a:p>
            <a:pPr marL="189865" marR="163195" indent="-127000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membership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0" dirty="0">
                <a:latin typeface="Tahoma"/>
                <a:cs typeface="Tahoma"/>
              </a:rPr>
              <a:t>data </a:t>
            </a:r>
            <a:r>
              <a:rPr sz="1000" spc="-25" dirty="0">
                <a:latin typeface="Tahoma"/>
                <a:cs typeface="Tahoma"/>
              </a:rPr>
              <a:t>item </a:t>
            </a:r>
            <a:r>
              <a:rPr sz="1000" spc="-15" dirty="0">
                <a:latin typeface="Tahoma"/>
                <a:cs typeface="Tahoma"/>
              </a:rPr>
              <a:t>into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latin typeface="Tahoma"/>
                <a:cs typeface="Tahoma"/>
              </a:rPr>
              <a:t>class </a:t>
            </a:r>
            <a:r>
              <a:rPr sz="1000" spc="-35" dirty="0">
                <a:latin typeface="Tahoma"/>
                <a:cs typeface="Tahoma"/>
              </a:rPr>
              <a:t>must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40" dirty="0">
                <a:latin typeface="Tahoma"/>
                <a:cs typeface="Tahoma"/>
              </a:rPr>
              <a:t>determinable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27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certainty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30" dirty="0">
                <a:latin typeface="Tahoma"/>
                <a:cs typeface="Tahoma"/>
              </a:rPr>
              <a:t>predicting </a:t>
            </a:r>
            <a:r>
              <a:rPr sz="1000" spc="-45" dirty="0">
                <a:latin typeface="Tahoma"/>
                <a:cs typeface="Tahoma"/>
              </a:rPr>
              <a:t>whether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5" dirty="0">
                <a:latin typeface="Tahoma"/>
                <a:cs typeface="Tahoma"/>
              </a:rPr>
              <a:t>natural </a:t>
            </a:r>
            <a:r>
              <a:rPr sz="1000" spc="-45" dirty="0">
                <a:latin typeface="Tahoma"/>
                <a:cs typeface="Tahoma"/>
              </a:rPr>
              <a:t>number belongs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dirty="0">
                <a:latin typeface="Arial"/>
                <a:cs typeface="Arial"/>
              </a:rPr>
              <a:t>Prime </a:t>
            </a:r>
            <a:r>
              <a:rPr sz="1000" spc="-50" dirty="0">
                <a:latin typeface="Tahoma"/>
                <a:cs typeface="Tahoma"/>
              </a:rPr>
              <a:t>or  </a:t>
            </a:r>
            <a:r>
              <a:rPr sz="1000" spc="-35" dirty="0">
                <a:latin typeface="Arial"/>
                <a:cs typeface="Arial"/>
              </a:rPr>
              <a:t>NonPrime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25" dirty="0">
                <a:latin typeface="Tahoma"/>
                <a:cs typeface="Tahoma"/>
              </a:rPr>
              <a:t>not classification); classification </a:t>
            </a:r>
            <a:r>
              <a:rPr sz="1000" spc="-55" dirty="0">
                <a:latin typeface="Tahoma"/>
                <a:cs typeface="Tahoma"/>
              </a:rPr>
              <a:t>always </a:t>
            </a:r>
            <a:r>
              <a:rPr sz="1000" spc="-40" dirty="0">
                <a:latin typeface="Tahoma"/>
                <a:cs typeface="Tahoma"/>
              </a:rPr>
              <a:t>involves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subjective  </a:t>
            </a:r>
            <a:r>
              <a:rPr sz="1000" spc="-40" dirty="0">
                <a:latin typeface="Tahoma"/>
                <a:cs typeface="Tahoma"/>
              </a:rPr>
              <a:t>judgment</a:t>
            </a:r>
            <a:endParaRPr sz="1000">
              <a:latin typeface="Tahoma"/>
              <a:cs typeface="Tahoma"/>
            </a:endParaRPr>
          </a:p>
          <a:p>
            <a:pPr marL="189865" marR="110489" indent="-127000">
              <a:lnSpc>
                <a:spcPct val="100000"/>
              </a:lnSpc>
              <a:spcBef>
                <a:spcPts val="77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75" dirty="0">
                <a:latin typeface="Tahoma"/>
                <a:cs typeface="Tahoma"/>
              </a:rPr>
              <a:t>In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text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spc="-30" dirty="0">
                <a:latin typeface="Tahoma"/>
                <a:cs typeface="Tahoma"/>
              </a:rPr>
              <a:t>data </a:t>
            </a:r>
            <a:r>
              <a:rPr sz="1000" spc="-35" dirty="0">
                <a:latin typeface="Tahoma"/>
                <a:cs typeface="Tahoma"/>
              </a:rPr>
              <a:t>items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25" dirty="0">
                <a:latin typeface="Tahoma"/>
                <a:cs typeface="Tahoma"/>
              </a:rPr>
              <a:t>textual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65" dirty="0">
                <a:latin typeface="Tahoma"/>
                <a:cs typeface="Tahoma"/>
              </a:rPr>
              <a:t>news </a:t>
            </a:r>
            <a:r>
              <a:rPr sz="1000" spc="-30" dirty="0">
                <a:latin typeface="Tahoma"/>
                <a:cs typeface="Tahoma"/>
              </a:rPr>
              <a:t>articles, </a:t>
            </a:r>
            <a:r>
              <a:rPr sz="1000" spc="-40" dirty="0">
                <a:latin typeface="Tahoma"/>
                <a:cs typeface="Tahoma"/>
              </a:rPr>
              <a:t>emails,  </a:t>
            </a:r>
            <a:r>
              <a:rPr sz="1000" spc="-50" dirty="0">
                <a:latin typeface="Tahoma"/>
                <a:cs typeface="Tahoma"/>
              </a:rPr>
              <a:t>tweets, </a:t>
            </a:r>
            <a:r>
              <a:rPr sz="1000" spc="-30" dirty="0">
                <a:latin typeface="Tahoma"/>
                <a:cs typeface="Tahoma"/>
              </a:rPr>
              <a:t>product </a:t>
            </a:r>
            <a:r>
              <a:rPr sz="1000" spc="-50" dirty="0">
                <a:latin typeface="Tahoma"/>
                <a:cs typeface="Tahoma"/>
              </a:rPr>
              <a:t>reviews, sentences, </a:t>
            </a:r>
            <a:r>
              <a:rPr sz="1000" spc="-40" dirty="0">
                <a:latin typeface="Tahoma"/>
                <a:cs typeface="Tahoma"/>
              </a:rPr>
              <a:t>questions, </a:t>
            </a:r>
            <a:r>
              <a:rPr sz="1000" spc="-45" dirty="0">
                <a:latin typeface="Tahoma"/>
                <a:cs typeface="Tahoma"/>
              </a:rPr>
              <a:t>queries, </a:t>
            </a:r>
            <a:r>
              <a:rPr sz="1000" spc="-25" dirty="0">
                <a:latin typeface="Tahoma"/>
                <a:cs typeface="Tahoma"/>
              </a:rPr>
              <a:t>etc.)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25" dirty="0">
                <a:latin typeface="Tahoma"/>
                <a:cs typeface="Tahoma"/>
              </a:rPr>
              <a:t>partly textual  </a:t>
            </a:r>
            <a:r>
              <a:rPr sz="1000" spc="-40" dirty="0">
                <a:latin typeface="Tahoma"/>
                <a:cs typeface="Tahoma"/>
              </a:rPr>
              <a:t>(e.g., Web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pages)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An Example Supervised Learning Method: SVMs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530014"/>
            <a:ext cx="32962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0" dirty="0">
                <a:latin typeface="Tahoma"/>
                <a:cs typeface="Tahoma"/>
              </a:rPr>
              <a:t>problems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5" dirty="0">
                <a:latin typeface="Tahoma"/>
                <a:cs typeface="Tahoma"/>
              </a:rPr>
              <a:t>often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30" dirty="0">
                <a:latin typeface="Tahoma"/>
                <a:cs typeface="Tahoma"/>
              </a:rPr>
              <a:t>linearly </a:t>
            </a:r>
            <a:r>
              <a:rPr sz="1000" spc="-50" dirty="0">
                <a:latin typeface="Tahoma"/>
                <a:cs typeface="Tahoma"/>
              </a:rPr>
              <a:t>separable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10" dirty="0">
                <a:latin typeface="Tahoma"/>
                <a:cs typeface="Tahoma"/>
              </a:rPr>
              <a:t>(LS)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1132" y="732536"/>
            <a:ext cx="2078735" cy="14203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0347" y="2184481"/>
            <a:ext cx="403796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Soft-margin 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SVMs </a:t>
            </a:r>
            <a:r>
              <a:rPr sz="1000" spc="-30" dirty="0">
                <a:latin typeface="Tahoma"/>
                <a:cs typeface="Tahoma"/>
              </a:rPr>
              <a:t>introduce </a:t>
            </a:r>
            <a:r>
              <a:rPr sz="1000" spc="-35" dirty="0">
                <a:latin typeface="Tahoma"/>
                <a:cs typeface="Tahoma"/>
              </a:rPr>
              <a:t>penalties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misclassified </a:t>
            </a:r>
            <a:r>
              <a:rPr sz="1000" spc="-25" dirty="0">
                <a:latin typeface="Tahoma"/>
                <a:cs typeface="Tahoma"/>
              </a:rPr>
              <a:t>training </a:t>
            </a:r>
            <a:r>
              <a:rPr sz="1000" spc="-55" dirty="0">
                <a:latin typeface="Tahoma"/>
                <a:cs typeface="Tahoma"/>
              </a:rPr>
              <a:t>examples;  </a:t>
            </a:r>
            <a:r>
              <a:rPr sz="1000" spc="-40" dirty="0">
                <a:latin typeface="Tahoma"/>
                <a:cs typeface="Tahoma"/>
              </a:rPr>
              <a:t>they </a:t>
            </a:r>
            <a:r>
              <a:rPr sz="1000" spc="-20" dirty="0">
                <a:latin typeface="Tahoma"/>
                <a:cs typeface="Tahoma"/>
              </a:rPr>
              <a:t>look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5219" y="2684963"/>
            <a:ext cx="571500" cy="44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1075"/>
              </a:lnSpc>
              <a:spcBef>
                <a:spcPts val="95"/>
              </a:spcBef>
            </a:pPr>
            <a:r>
              <a:rPr sz="1000" spc="-55" dirty="0">
                <a:latin typeface="Tahoma"/>
                <a:cs typeface="Tahoma"/>
              </a:rPr>
              <a:t>arg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min</a:t>
            </a:r>
            <a:endParaRPr sz="1000">
              <a:latin typeface="Tahoma"/>
              <a:cs typeface="Tahoma"/>
            </a:endParaRPr>
          </a:p>
          <a:p>
            <a:pPr marL="224154">
              <a:lnSpc>
                <a:spcPts val="715"/>
              </a:lnSpc>
            </a:pPr>
            <a:r>
              <a:rPr sz="700" b="1" spc="5" dirty="0">
                <a:latin typeface="Calibri"/>
                <a:cs typeface="Calibri"/>
              </a:rPr>
              <a:t>w</a:t>
            </a:r>
            <a:r>
              <a:rPr sz="700" i="1" spc="-5" dirty="0">
                <a:latin typeface="Verdana"/>
                <a:cs typeface="Verdana"/>
              </a:rPr>
              <a:t>,ξ</a:t>
            </a:r>
            <a:r>
              <a:rPr sz="750" i="1" spc="15" baseline="-11111" dirty="0">
                <a:latin typeface="Arial"/>
                <a:cs typeface="Arial"/>
              </a:rPr>
              <a:t>i</a:t>
            </a:r>
            <a:r>
              <a:rPr sz="750" i="1" spc="-60" baseline="-11111" dirty="0">
                <a:latin typeface="Arial"/>
                <a:cs typeface="Arial"/>
              </a:rPr>
              <a:t> </a:t>
            </a:r>
            <a:r>
              <a:rPr sz="700" i="1" spc="55" dirty="0">
                <a:latin typeface="Meiryo"/>
                <a:cs typeface="Meiryo"/>
              </a:rPr>
              <a:t>≥</a:t>
            </a:r>
            <a:r>
              <a:rPr sz="700" spc="-20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40"/>
              </a:spcBef>
            </a:pPr>
            <a:r>
              <a:rPr sz="1000" spc="-45" dirty="0">
                <a:latin typeface="Tahoma"/>
                <a:cs typeface="Tahoma"/>
              </a:rPr>
              <a:t>such</a:t>
            </a:r>
            <a:r>
              <a:rPr sz="1000" spc="-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that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1890" y="2578805"/>
            <a:ext cx="88900" cy="3702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41409" y="2553871"/>
            <a:ext cx="1371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75" dirty="0">
                <a:latin typeface="Meiryo"/>
                <a:cs typeface="Meiryo"/>
              </a:rPr>
              <a:t>|</a:t>
            </a:r>
            <a:r>
              <a:rPr sz="700" i="1" spc="10" dirty="0">
                <a:latin typeface="Arial"/>
                <a:cs typeface="Arial"/>
              </a:rPr>
              <a:t>L</a:t>
            </a:r>
            <a:r>
              <a:rPr sz="700" i="1" spc="-75" dirty="0">
                <a:latin typeface="Meiryo"/>
                <a:cs typeface="Meiryo"/>
              </a:rPr>
              <a:t>|</a:t>
            </a:r>
            <a:endParaRPr sz="700">
              <a:latin typeface="Meiryo"/>
              <a:cs typeface="Meiry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5684" y="2564770"/>
            <a:ext cx="2082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770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0338" y="2684963"/>
            <a:ext cx="840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1525" algn="l"/>
              </a:tabLst>
            </a:pPr>
            <a:r>
              <a:rPr sz="1000" b="1" spc="-5" dirty="0">
                <a:latin typeface="Calibri"/>
                <a:cs typeface="Calibri"/>
              </a:rPr>
              <a:t>w</a:t>
            </a:r>
            <a:r>
              <a:rPr sz="1000" b="1" spc="10" dirty="0">
                <a:latin typeface="Calibri"/>
                <a:cs typeface="Calibri"/>
              </a:rPr>
              <a:t>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120" dirty="0">
                <a:latin typeface="Meiryo"/>
                <a:cs typeface="Meiryo"/>
              </a:rPr>
              <a:t> </a:t>
            </a:r>
            <a:r>
              <a:rPr sz="1000" b="1" spc="-5" dirty="0">
                <a:latin typeface="Calibri"/>
                <a:cs typeface="Calibri"/>
              </a:rPr>
              <a:t>w</a:t>
            </a:r>
            <a:r>
              <a:rPr sz="1000" b="1" spc="10" dirty="0">
                <a:latin typeface="Calibri"/>
                <a:cs typeface="Calibri"/>
              </a:rPr>
              <a:t>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95" dirty="0">
                <a:latin typeface="Tahoma"/>
                <a:cs typeface="Tahoma"/>
              </a:rPr>
              <a:t> </a:t>
            </a:r>
            <a:r>
              <a:rPr sz="1000" i="1" spc="-90" dirty="0">
                <a:latin typeface="Arial"/>
                <a:cs typeface="Arial"/>
              </a:rPr>
              <a:t>C</a:t>
            </a:r>
            <a:r>
              <a:rPr sz="1000" i="1" dirty="0">
                <a:latin typeface="Arial"/>
                <a:cs typeface="Arial"/>
              </a:rPr>
              <a:t>	</a:t>
            </a:r>
            <a:r>
              <a:rPr sz="1000" i="1" spc="-70" dirty="0">
                <a:latin typeface="Verdana"/>
                <a:cs typeface="Verdana"/>
              </a:rPr>
              <a:t>ξ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1343" y="2874291"/>
            <a:ext cx="1771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65" dirty="0">
                <a:latin typeface="Arial"/>
                <a:cs typeface="Arial"/>
              </a:rPr>
              <a:t> </a:t>
            </a:r>
            <a:r>
              <a:rPr sz="700" spc="70" dirty="0">
                <a:latin typeface="Arial"/>
                <a:cs typeface="Arial"/>
              </a:rPr>
              <a:t>=1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4891" y="2741907"/>
            <a:ext cx="48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31301" y="2955269"/>
            <a:ext cx="13468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i="1" spc="-70" dirty="0">
                <a:latin typeface="Arial"/>
                <a:cs typeface="Arial"/>
              </a:rPr>
              <a:t>y</a:t>
            </a:r>
            <a:r>
              <a:rPr sz="1050" i="1" spc="-104" baseline="-23809" dirty="0">
                <a:latin typeface="Arial"/>
                <a:cs typeface="Arial"/>
              </a:rPr>
              <a:t>i</a:t>
            </a:r>
            <a:r>
              <a:rPr sz="1050" i="1" spc="-104" baseline="27777" dirty="0">
                <a:latin typeface="Meiryo"/>
                <a:cs typeface="Meiryo"/>
              </a:rPr>
              <a:t>0</a:t>
            </a:r>
            <a:r>
              <a:rPr sz="1000" spc="-70" dirty="0">
                <a:latin typeface="Tahoma"/>
                <a:cs typeface="Tahoma"/>
              </a:rPr>
              <a:t>[</a:t>
            </a:r>
            <a:r>
              <a:rPr sz="1000" b="1" spc="-70" dirty="0">
                <a:latin typeface="Calibri"/>
                <a:cs typeface="Calibri"/>
              </a:rPr>
              <a:t>w</a:t>
            </a:r>
            <a:r>
              <a:rPr sz="1000" b="1" dirty="0">
                <a:latin typeface="Calibri"/>
                <a:cs typeface="Calibri"/>
              </a:rPr>
              <a:t>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125" dirty="0">
                <a:latin typeface="Meiryo"/>
                <a:cs typeface="Meiryo"/>
              </a:rPr>
              <a:t> </a:t>
            </a:r>
            <a:r>
              <a:rPr sz="1000" b="1" spc="-130" dirty="0">
                <a:latin typeface="Calibri"/>
                <a:cs typeface="Calibri"/>
              </a:rPr>
              <a:t>x</a:t>
            </a:r>
            <a:r>
              <a:rPr sz="1050" i="1" spc="-195" baseline="27777" dirty="0">
                <a:latin typeface="Meiryo"/>
                <a:cs typeface="Meiryo"/>
              </a:rPr>
              <a:t>0</a:t>
            </a:r>
            <a:r>
              <a:rPr sz="1050" i="1" spc="-195" baseline="-23809" dirty="0">
                <a:latin typeface="Arial"/>
                <a:cs typeface="Arial"/>
              </a:rPr>
              <a:t>i</a:t>
            </a:r>
            <a:r>
              <a:rPr sz="1050" i="1" spc="-179" baseline="-23809" dirty="0">
                <a:latin typeface="Arial"/>
                <a:cs typeface="Arial"/>
              </a:rPr>
              <a:t>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100" dirty="0">
                <a:latin typeface="Tahoma"/>
                <a:cs typeface="Tahoma"/>
              </a:rPr>
              <a:t> </a:t>
            </a:r>
            <a:r>
              <a:rPr sz="1000" i="1" spc="-55" dirty="0">
                <a:latin typeface="Arial"/>
                <a:cs typeface="Arial"/>
              </a:rPr>
              <a:t>b</a:t>
            </a:r>
            <a:r>
              <a:rPr sz="1000" spc="-55" dirty="0">
                <a:latin typeface="Tahoma"/>
                <a:cs typeface="Tahoma"/>
              </a:rPr>
              <a:t>]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i="1" spc="-35" dirty="0">
                <a:latin typeface="Meiryo"/>
                <a:cs typeface="Meiryo"/>
              </a:rPr>
              <a:t>≥</a:t>
            </a:r>
            <a:r>
              <a:rPr sz="1000" i="1" spc="-70" dirty="0">
                <a:latin typeface="Meiryo"/>
                <a:cs typeface="Meiryo"/>
              </a:rPr>
              <a:t> </a:t>
            </a:r>
            <a:r>
              <a:rPr sz="1000" spc="-25" dirty="0">
                <a:latin typeface="Tahoma"/>
                <a:cs typeface="Tahoma"/>
              </a:rPr>
              <a:t>(1</a:t>
            </a:r>
            <a:r>
              <a:rPr sz="1000" spc="-100" dirty="0">
                <a:latin typeface="Tahoma"/>
                <a:cs typeface="Tahoma"/>
              </a:rPr>
              <a:t> </a:t>
            </a:r>
            <a:r>
              <a:rPr sz="1000" i="1" spc="-30" dirty="0">
                <a:latin typeface="Meiryo"/>
                <a:cs typeface="Meiryo"/>
              </a:rPr>
              <a:t>−</a:t>
            </a:r>
            <a:r>
              <a:rPr sz="1000" i="1" spc="-125" dirty="0">
                <a:latin typeface="Meiryo"/>
                <a:cs typeface="Meiryo"/>
              </a:rPr>
              <a:t> </a:t>
            </a:r>
            <a:r>
              <a:rPr sz="1000" i="1" spc="-25" dirty="0">
                <a:latin typeface="Verdana"/>
                <a:cs typeface="Verdana"/>
              </a:rPr>
              <a:t>ξ</a:t>
            </a:r>
            <a:r>
              <a:rPr sz="1050" i="1" spc="-37" baseline="-11904" dirty="0">
                <a:latin typeface="Arial"/>
                <a:cs typeface="Arial"/>
              </a:rPr>
              <a:t>i</a:t>
            </a:r>
            <a:r>
              <a:rPr sz="1050" i="1" spc="-127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94102" y="3107098"/>
            <a:ext cx="1116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15" dirty="0">
                <a:latin typeface="Tahoma"/>
                <a:cs typeface="Tahoma"/>
              </a:rPr>
              <a:t>all </a:t>
            </a:r>
            <a:r>
              <a:rPr sz="1000" i="1" spc="10" dirty="0">
                <a:latin typeface="Arial"/>
                <a:cs typeface="Arial"/>
              </a:rPr>
              <a:t>i </a:t>
            </a:r>
            <a:r>
              <a:rPr sz="1000" i="1" spc="-145" dirty="0">
                <a:latin typeface="Meiryo"/>
                <a:cs typeface="Meiryo"/>
              </a:rPr>
              <a:t>∈ </a:t>
            </a:r>
            <a:r>
              <a:rPr sz="1000" i="1" spc="-85" dirty="0">
                <a:latin typeface="Meiryo"/>
                <a:cs typeface="Meiryo"/>
                <a:hlinkClick r:id="rId3" action="ppaction://hlinksldjump"/>
              </a:rPr>
              <a:t>{</a:t>
            </a:r>
            <a:r>
              <a:rPr sz="1000" spc="-85" dirty="0">
                <a:latin typeface="Tahoma"/>
                <a:cs typeface="Tahoma"/>
              </a:rPr>
              <a:t>1</a:t>
            </a:r>
            <a:r>
              <a:rPr sz="1000" i="1" spc="-8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</a:t>
            </a:r>
            <a:r>
              <a:rPr sz="1000" i="1" spc="-260" dirty="0">
                <a:latin typeface="Verdana"/>
                <a:cs typeface="Verdana"/>
              </a:rPr>
              <a:t> </a:t>
            </a:r>
            <a:r>
              <a:rPr sz="1000" i="1" spc="-114" dirty="0">
                <a:latin typeface="Meiryo"/>
                <a:cs typeface="Meiryo"/>
                <a:hlinkClick r:id="rId4" action="ppaction://hlinksldjump"/>
              </a:rPr>
              <a:t>|</a:t>
            </a:r>
            <a:r>
              <a:rPr sz="1000" i="1" spc="-114" dirty="0">
                <a:latin typeface="Arial"/>
                <a:cs typeface="Arial"/>
              </a:rPr>
              <a:t>L</a:t>
            </a:r>
            <a:r>
              <a:rPr sz="1000" i="1" spc="-114" dirty="0">
                <a:latin typeface="Meiryo"/>
                <a:cs typeface="Meiryo"/>
                <a:hlinkClick r:id="rId5" action="ppaction://hlinksldjump"/>
              </a:rPr>
              <a:t>|}</a:t>
            </a:r>
            <a:endParaRPr sz="1000">
              <a:latin typeface="Meiryo"/>
              <a:cs typeface="Meiryo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An Example Supervised Learning Method: SVMs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882604"/>
            <a:ext cx="41624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10" dirty="0">
                <a:latin typeface="Tahoma"/>
                <a:cs typeface="Tahoma"/>
              </a:rPr>
              <a:t>Non-LS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problems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can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become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LS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once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mapped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high-dimensional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space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19" y="1122324"/>
            <a:ext cx="3691890" cy="16687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An Example Supervised Learning Method: SVMs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6847" y="916157"/>
            <a:ext cx="4168775" cy="671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16383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Kernels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are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similarity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functions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i="1" spc="20" dirty="0">
                <a:latin typeface="Arial"/>
                <a:cs typeface="Arial"/>
              </a:rPr>
              <a:t>K</a:t>
            </a:r>
            <a:r>
              <a:rPr sz="1000" i="1" spc="-155" dirty="0">
                <a:latin typeface="Arial"/>
                <a:cs typeface="Arial"/>
              </a:rPr>
              <a:t> </a:t>
            </a:r>
            <a:r>
              <a:rPr sz="1000" spc="20" dirty="0">
                <a:latin typeface="Tahoma"/>
                <a:cs typeface="Tahoma"/>
              </a:rPr>
              <a:t>(</a:t>
            </a:r>
            <a:r>
              <a:rPr sz="1000" b="1" spc="20" dirty="0">
                <a:latin typeface="Calibri"/>
                <a:cs typeface="Calibri"/>
              </a:rPr>
              <a:t>x</a:t>
            </a:r>
            <a:r>
              <a:rPr sz="1050" i="1" spc="30" baseline="-11904" dirty="0">
                <a:latin typeface="Arial"/>
                <a:cs typeface="Arial"/>
              </a:rPr>
              <a:t>i</a:t>
            </a:r>
            <a:r>
              <a:rPr sz="1050" i="1" spc="-120" baseline="-11904" dirty="0">
                <a:latin typeface="Arial"/>
                <a:cs typeface="Arial"/>
              </a:rPr>
              <a:t> </a:t>
            </a:r>
            <a:r>
              <a:rPr sz="1000" i="1" spc="-90" dirty="0">
                <a:latin typeface="Verdana"/>
                <a:cs typeface="Verdana"/>
              </a:rPr>
              <a:t>,</a:t>
            </a:r>
            <a:r>
              <a:rPr sz="1000" i="1" spc="-180" dirty="0">
                <a:latin typeface="Verdana"/>
                <a:cs typeface="Verdana"/>
              </a:rPr>
              <a:t> </a:t>
            </a:r>
            <a:r>
              <a:rPr sz="1000" b="1" spc="35" dirty="0">
                <a:latin typeface="Calibri"/>
                <a:cs typeface="Calibri"/>
              </a:rPr>
              <a:t>x</a:t>
            </a:r>
            <a:r>
              <a:rPr sz="1050" i="1" spc="52" baseline="-11904" dirty="0">
                <a:latin typeface="Arial"/>
                <a:cs typeface="Arial"/>
              </a:rPr>
              <a:t>j</a:t>
            </a:r>
            <a:r>
              <a:rPr sz="1050" i="1" spc="-120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spc="-35" dirty="0">
                <a:latin typeface="Verdana"/>
                <a:cs typeface="Verdana"/>
              </a:rPr>
              <a:t>φ</a:t>
            </a:r>
            <a:r>
              <a:rPr sz="1000" spc="-35" dirty="0">
                <a:latin typeface="Tahoma"/>
                <a:cs typeface="Tahoma"/>
              </a:rPr>
              <a:t>(</a:t>
            </a:r>
            <a:r>
              <a:rPr sz="1000" b="1" spc="-35" dirty="0">
                <a:latin typeface="Calibri"/>
                <a:cs typeface="Calibri"/>
              </a:rPr>
              <a:t>x</a:t>
            </a:r>
            <a:r>
              <a:rPr sz="1050" i="1" spc="-52" baseline="-11904" dirty="0">
                <a:latin typeface="Arial"/>
                <a:cs typeface="Arial"/>
              </a:rPr>
              <a:t>i</a:t>
            </a:r>
            <a:r>
              <a:rPr sz="1050" i="1" spc="-120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-90" dirty="0">
                <a:latin typeface="Tahoma"/>
                <a:cs typeface="Tahoma"/>
              </a:rPr>
              <a:t> </a:t>
            </a:r>
            <a:r>
              <a:rPr sz="1000" i="1" spc="-75" dirty="0">
                <a:latin typeface="Meiryo"/>
                <a:cs typeface="Meiryo"/>
              </a:rPr>
              <a:t>·</a:t>
            </a:r>
            <a:r>
              <a:rPr sz="1000" i="1" spc="-114" dirty="0">
                <a:latin typeface="Meiryo"/>
                <a:cs typeface="Meiryo"/>
              </a:rPr>
              <a:t> </a:t>
            </a:r>
            <a:r>
              <a:rPr sz="1000" i="1" spc="-30" dirty="0">
                <a:latin typeface="Verdana"/>
                <a:cs typeface="Verdana"/>
              </a:rPr>
              <a:t>φ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b="1" spc="-30" dirty="0">
                <a:latin typeface="Calibri"/>
                <a:cs typeface="Calibri"/>
              </a:rPr>
              <a:t>x</a:t>
            </a:r>
            <a:r>
              <a:rPr sz="1050" i="1" spc="-44" baseline="-11904" dirty="0">
                <a:latin typeface="Arial"/>
                <a:cs typeface="Arial"/>
              </a:rPr>
              <a:t>j</a:t>
            </a:r>
            <a:r>
              <a:rPr sz="1050" i="1" spc="-120" baseline="-11904" dirty="0">
                <a:latin typeface="Arial"/>
                <a:cs typeface="Arial"/>
              </a:rPr>
              <a:t> </a:t>
            </a:r>
            <a:r>
              <a:rPr sz="1000" spc="-15" dirty="0">
                <a:latin typeface="Tahoma"/>
                <a:cs typeface="Tahoma"/>
              </a:rPr>
              <a:t>),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i="1" spc="-70" dirty="0">
                <a:latin typeface="Verdana"/>
                <a:cs typeface="Verdana"/>
              </a:rPr>
              <a:t>φ</a:t>
            </a:r>
            <a:r>
              <a:rPr sz="1000" spc="-70" dirty="0">
                <a:latin typeface="Tahoma"/>
                <a:cs typeface="Tahoma"/>
              </a:rPr>
              <a:t>(</a:t>
            </a:r>
            <a:r>
              <a:rPr sz="1000" i="1" spc="-70" dirty="0">
                <a:latin typeface="Meiryo"/>
                <a:cs typeface="Meiryo"/>
              </a:rPr>
              <a:t>·</a:t>
            </a:r>
            <a:r>
              <a:rPr sz="1000" spc="-70" dirty="0">
                <a:latin typeface="Tahoma"/>
                <a:cs typeface="Tahoma"/>
              </a:rPr>
              <a:t>)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  </a:t>
            </a:r>
            <a:r>
              <a:rPr sz="1000" spc="-40" dirty="0">
                <a:latin typeface="Tahoma"/>
                <a:cs typeface="Tahoma"/>
              </a:rPr>
              <a:t>mapping </a:t>
            </a:r>
            <a:r>
              <a:rPr sz="1000" spc="-15" dirty="0">
                <a:latin typeface="Tahoma"/>
                <a:cs typeface="Tahoma"/>
              </a:rPr>
              <a:t>into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0" dirty="0">
                <a:latin typeface="Tahoma"/>
                <a:cs typeface="Tahoma"/>
              </a:rPr>
              <a:t>higher-dimensional</a:t>
            </a:r>
            <a:r>
              <a:rPr sz="1000" spc="17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space</a:t>
            </a:r>
            <a:endParaRPr sz="1000">
              <a:latin typeface="Tahoma"/>
              <a:cs typeface="Tahoma"/>
            </a:endParaRPr>
          </a:p>
          <a:p>
            <a:pPr marL="202565" marR="304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20" dirty="0">
                <a:latin typeface="Tahoma"/>
                <a:cs typeface="Tahoma"/>
              </a:rPr>
              <a:t>SVMs </a:t>
            </a:r>
            <a:r>
              <a:rPr sz="1000" spc="-40" dirty="0">
                <a:latin typeface="Tahoma"/>
                <a:cs typeface="Tahoma"/>
              </a:rPr>
              <a:t>can </a:t>
            </a:r>
            <a:r>
              <a:rPr sz="1000" spc="-50" dirty="0">
                <a:latin typeface="Tahoma"/>
                <a:cs typeface="Tahoma"/>
              </a:rPr>
              <a:t>indeed </a:t>
            </a:r>
            <a:r>
              <a:rPr sz="1000" spc="-65" dirty="0">
                <a:latin typeface="Tahoma"/>
                <a:cs typeface="Tahoma"/>
              </a:rPr>
              <a:t>use </a:t>
            </a:r>
            <a:r>
              <a:rPr sz="1000" spc="-50" dirty="0">
                <a:latin typeface="Tahoma"/>
                <a:cs typeface="Tahoma"/>
              </a:rPr>
              <a:t>kernels </a:t>
            </a:r>
            <a:r>
              <a:rPr sz="1000" spc="-35" dirty="0">
                <a:latin typeface="Tahoma"/>
                <a:cs typeface="Tahoma"/>
              </a:rPr>
              <a:t>instead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standard </a:t>
            </a:r>
            <a:r>
              <a:rPr sz="1000" spc="-20" dirty="0">
                <a:latin typeface="Tahoma"/>
                <a:cs typeface="Tahoma"/>
              </a:rPr>
              <a:t>dot </a:t>
            </a:r>
            <a:r>
              <a:rPr sz="1000" spc="-35" dirty="0">
                <a:latin typeface="Tahoma"/>
                <a:cs typeface="Tahoma"/>
              </a:rPr>
              <a:t>product; popular  </a:t>
            </a:r>
            <a:r>
              <a:rPr sz="1000" spc="-50" dirty="0">
                <a:latin typeface="Tahoma"/>
                <a:cs typeface="Tahoma"/>
              </a:rPr>
              <a:t>kernels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44" y="1612044"/>
            <a:ext cx="102679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3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i="1" spc="40" dirty="0">
                <a:latin typeface="Arial"/>
                <a:cs typeface="Arial"/>
              </a:rPr>
              <a:t>K</a:t>
            </a:r>
            <a:r>
              <a:rPr sz="900" i="1" spc="-150" dirty="0">
                <a:latin typeface="Arial"/>
                <a:cs typeface="Arial"/>
              </a:rPr>
              <a:t> </a:t>
            </a:r>
            <a:r>
              <a:rPr sz="900" spc="20" dirty="0">
                <a:latin typeface="Tahoma"/>
                <a:cs typeface="Tahoma"/>
              </a:rPr>
              <a:t>(</a:t>
            </a:r>
            <a:r>
              <a:rPr sz="900" b="1" spc="20" dirty="0">
                <a:latin typeface="Calibri"/>
                <a:cs typeface="Calibri"/>
              </a:rPr>
              <a:t>x</a:t>
            </a:r>
            <a:r>
              <a:rPr sz="900" i="1" spc="30" baseline="-9259" dirty="0">
                <a:latin typeface="Arial"/>
                <a:cs typeface="Arial"/>
              </a:rPr>
              <a:t>i</a:t>
            </a:r>
            <a:r>
              <a:rPr sz="900" i="1" spc="-97" baseline="-9259" dirty="0">
                <a:latin typeface="Arial"/>
                <a:cs typeface="Arial"/>
              </a:rPr>
              <a:t> </a:t>
            </a:r>
            <a:r>
              <a:rPr sz="900" i="1" spc="-75" dirty="0">
                <a:latin typeface="Verdana"/>
                <a:cs typeface="Verdana"/>
              </a:rPr>
              <a:t>,</a:t>
            </a:r>
            <a:r>
              <a:rPr sz="900" i="1" spc="-175" dirty="0">
                <a:latin typeface="Verdana"/>
                <a:cs typeface="Verdana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-104" baseline="-9259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60" dirty="0">
                <a:latin typeface="Tahoma"/>
                <a:cs typeface="Tahoma"/>
              </a:rPr>
              <a:t>=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b="1" spc="25" dirty="0">
                <a:latin typeface="Calibri"/>
                <a:cs typeface="Calibri"/>
              </a:rPr>
              <a:t>x</a:t>
            </a:r>
            <a:r>
              <a:rPr sz="900" i="1" spc="37" baseline="-9259" dirty="0">
                <a:latin typeface="Arial"/>
                <a:cs typeface="Arial"/>
              </a:rPr>
              <a:t>i</a:t>
            </a:r>
            <a:r>
              <a:rPr sz="900" i="1" spc="195" baseline="-9259" dirty="0">
                <a:latin typeface="Arial"/>
                <a:cs typeface="Arial"/>
              </a:rPr>
              <a:t> </a:t>
            </a:r>
            <a:r>
              <a:rPr sz="900" i="1" spc="-60" dirty="0">
                <a:latin typeface="Meiryo"/>
                <a:cs typeface="Meiryo"/>
              </a:rPr>
              <a:t>·</a:t>
            </a:r>
            <a:r>
              <a:rPr sz="900" i="1" spc="-110" dirty="0">
                <a:latin typeface="Meiryo"/>
                <a:cs typeface="Meiryo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endParaRPr sz="900" baseline="-925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30441" y="1612044"/>
            <a:ext cx="1164590" cy="5797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66700" algn="r">
              <a:lnSpc>
                <a:spcPct val="101499"/>
              </a:lnSpc>
              <a:spcBef>
                <a:spcPts val="80"/>
              </a:spcBef>
            </a:pPr>
            <a:r>
              <a:rPr sz="900" spc="-15" dirty="0">
                <a:latin typeface="Tahoma"/>
                <a:cs typeface="Tahoma"/>
              </a:rPr>
              <a:t>(the </a:t>
            </a:r>
            <a:r>
              <a:rPr sz="900" spc="-25" dirty="0">
                <a:latin typeface="Tahoma"/>
                <a:cs typeface="Tahoma"/>
              </a:rPr>
              <a:t>linear kernel)  </a:t>
            </a:r>
            <a:r>
              <a:rPr sz="900" spc="-15" dirty="0">
                <a:latin typeface="Tahoma"/>
                <a:cs typeface="Tahoma"/>
              </a:rPr>
              <a:t>(the polynomial </a:t>
            </a:r>
            <a:r>
              <a:rPr sz="900" spc="-25" dirty="0">
                <a:latin typeface="Tahoma"/>
                <a:cs typeface="Tahoma"/>
              </a:rPr>
              <a:t>kernel)  </a:t>
            </a:r>
            <a:r>
              <a:rPr sz="900" spc="-15" dirty="0">
                <a:latin typeface="Tahoma"/>
                <a:cs typeface="Tahoma"/>
              </a:rPr>
              <a:t>(the </a:t>
            </a:r>
            <a:r>
              <a:rPr sz="900" spc="55" dirty="0">
                <a:latin typeface="Tahoma"/>
                <a:cs typeface="Tahoma"/>
              </a:rPr>
              <a:t>RBF</a:t>
            </a:r>
            <a:r>
              <a:rPr sz="900" spc="5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kernel)</a:t>
            </a:r>
            <a:endParaRPr sz="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latin typeface="Tahoma"/>
                <a:cs typeface="Tahoma"/>
              </a:rPr>
              <a:t>(the </a:t>
            </a:r>
            <a:r>
              <a:rPr sz="900" spc="-20" dirty="0">
                <a:latin typeface="Tahoma"/>
                <a:cs typeface="Tahoma"/>
              </a:rPr>
              <a:t>sigmoid</a:t>
            </a:r>
            <a:r>
              <a:rPr sz="900" spc="-1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kernel)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744" y="1751223"/>
            <a:ext cx="178244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3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i="1" spc="40" dirty="0">
                <a:latin typeface="Arial"/>
                <a:cs typeface="Arial"/>
              </a:rPr>
              <a:t>K</a:t>
            </a:r>
            <a:r>
              <a:rPr sz="900" i="1" spc="-150" dirty="0">
                <a:latin typeface="Arial"/>
                <a:cs typeface="Arial"/>
              </a:rPr>
              <a:t> </a:t>
            </a:r>
            <a:r>
              <a:rPr sz="900" spc="20" dirty="0">
                <a:latin typeface="Tahoma"/>
                <a:cs typeface="Tahoma"/>
              </a:rPr>
              <a:t>(</a:t>
            </a:r>
            <a:r>
              <a:rPr sz="900" b="1" spc="20" dirty="0">
                <a:latin typeface="Calibri"/>
                <a:cs typeface="Calibri"/>
              </a:rPr>
              <a:t>x</a:t>
            </a:r>
            <a:r>
              <a:rPr sz="900" i="1" spc="30" baseline="-9259" dirty="0">
                <a:latin typeface="Arial"/>
                <a:cs typeface="Arial"/>
              </a:rPr>
              <a:t>i</a:t>
            </a:r>
            <a:r>
              <a:rPr sz="900" i="1" spc="-89" baseline="-9259" dirty="0">
                <a:latin typeface="Arial"/>
                <a:cs typeface="Arial"/>
              </a:rPr>
              <a:t> </a:t>
            </a:r>
            <a:r>
              <a:rPr sz="900" i="1" spc="-75" dirty="0">
                <a:latin typeface="Verdana"/>
                <a:cs typeface="Verdana"/>
              </a:rPr>
              <a:t>,</a:t>
            </a:r>
            <a:r>
              <a:rPr sz="900" i="1" spc="-165" dirty="0">
                <a:latin typeface="Verdana"/>
                <a:cs typeface="Verdana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-104" baseline="-9259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60" dirty="0">
                <a:latin typeface="Tahoma"/>
                <a:cs typeface="Tahoma"/>
              </a:rPr>
              <a:t>=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10" dirty="0">
                <a:latin typeface="Tahoma"/>
                <a:cs typeface="Tahoma"/>
              </a:rPr>
              <a:t>(</a:t>
            </a:r>
            <a:r>
              <a:rPr sz="900" i="1" spc="10" dirty="0">
                <a:latin typeface="Verdana"/>
                <a:cs typeface="Verdana"/>
              </a:rPr>
              <a:t>γ</a:t>
            </a:r>
            <a:r>
              <a:rPr sz="900" b="1" spc="10" dirty="0">
                <a:latin typeface="Calibri"/>
                <a:cs typeface="Calibri"/>
              </a:rPr>
              <a:t>x</a:t>
            </a:r>
            <a:r>
              <a:rPr sz="900" i="1" spc="15" baseline="-9259" dirty="0">
                <a:latin typeface="Arial"/>
                <a:cs typeface="Arial"/>
              </a:rPr>
              <a:t>i</a:t>
            </a:r>
            <a:r>
              <a:rPr sz="900" i="1" spc="217" baseline="-9259" dirty="0">
                <a:latin typeface="Arial"/>
                <a:cs typeface="Arial"/>
              </a:rPr>
              <a:t> </a:t>
            </a:r>
            <a:r>
              <a:rPr sz="900" i="1" spc="-60" dirty="0">
                <a:latin typeface="Meiryo"/>
                <a:cs typeface="Meiryo"/>
              </a:rPr>
              <a:t>·</a:t>
            </a:r>
            <a:r>
              <a:rPr sz="900" i="1" spc="-110" dirty="0">
                <a:latin typeface="Meiryo"/>
                <a:cs typeface="Meiryo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209" baseline="-9259" dirty="0">
                <a:latin typeface="Arial"/>
                <a:cs typeface="Arial"/>
              </a:rPr>
              <a:t> </a:t>
            </a:r>
            <a:r>
              <a:rPr sz="900" spc="60" dirty="0">
                <a:latin typeface="Tahoma"/>
                <a:cs typeface="Tahoma"/>
              </a:rPr>
              <a:t>+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i="1" spc="15" dirty="0">
                <a:latin typeface="Arial"/>
                <a:cs typeface="Arial"/>
              </a:rPr>
              <a:t>r</a:t>
            </a:r>
            <a:r>
              <a:rPr sz="900" i="1" spc="-155" dirty="0">
                <a:latin typeface="Arial"/>
                <a:cs typeface="Arial"/>
              </a:rPr>
              <a:t> </a:t>
            </a:r>
            <a:r>
              <a:rPr sz="900" dirty="0">
                <a:latin typeface="Tahoma"/>
                <a:cs typeface="Tahoma"/>
              </a:rPr>
              <a:t>)</a:t>
            </a:r>
            <a:r>
              <a:rPr sz="900" i="1" baseline="37037" dirty="0">
                <a:latin typeface="Arial"/>
                <a:cs typeface="Arial"/>
              </a:rPr>
              <a:t>d</a:t>
            </a:r>
            <a:r>
              <a:rPr sz="900" i="1" spc="-97" baseline="37037" dirty="0">
                <a:latin typeface="Arial"/>
                <a:cs typeface="Arial"/>
              </a:rPr>
              <a:t> </a:t>
            </a:r>
            <a:r>
              <a:rPr sz="900" i="1" spc="-75" dirty="0">
                <a:latin typeface="Verdana"/>
                <a:cs typeface="Verdana"/>
              </a:rPr>
              <a:t>,</a:t>
            </a:r>
            <a:r>
              <a:rPr sz="900" i="1" spc="-170" dirty="0">
                <a:latin typeface="Verdana"/>
                <a:cs typeface="Verdana"/>
              </a:rPr>
              <a:t> </a:t>
            </a:r>
            <a:r>
              <a:rPr sz="900" i="1" spc="-60" dirty="0">
                <a:latin typeface="Verdana"/>
                <a:cs typeface="Verdana"/>
              </a:rPr>
              <a:t>γ</a:t>
            </a:r>
            <a:r>
              <a:rPr sz="900" i="1" spc="-10" dirty="0">
                <a:latin typeface="Verdana"/>
                <a:cs typeface="Verdana"/>
              </a:rPr>
              <a:t> </a:t>
            </a:r>
            <a:r>
              <a:rPr sz="900" i="1" spc="-25" dirty="0">
                <a:latin typeface="Verdana"/>
                <a:cs typeface="Verdana"/>
              </a:rPr>
              <a:t>&gt;</a:t>
            </a:r>
            <a:r>
              <a:rPr sz="900" i="1" spc="-70" dirty="0">
                <a:latin typeface="Verdana"/>
                <a:cs typeface="Verdana"/>
              </a:rPr>
              <a:t> </a:t>
            </a:r>
            <a:r>
              <a:rPr sz="900" spc="-35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744" y="1890402"/>
            <a:ext cx="20243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3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i="1" spc="40" dirty="0">
                <a:latin typeface="Arial"/>
                <a:cs typeface="Arial"/>
              </a:rPr>
              <a:t>K</a:t>
            </a:r>
            <a:r>
              <a:rPr sz="900" i="1" spc="-150" dirty="0">
                <a:latin typeface="Arial"/>
                <a:cs typeface="Arial"/>
              </a:rPr>
              <a:t> </a:t>
            </a:r>
            <a:r>
              <a:rPr sz="900" spc="20" dirty="0">
                <a:latin typeface="Tahoma"/>
                <a:cs typeface="Tahoma"/>
              </a:rPr>
              <a:t>(</a:t>
            </a:r>
            <a:r>
              <a:rPr sz="900" b="1" spc="20" dirty="0">
                <a:latin typeface="Calibri"/>
                <a:cs typeface="Calibri"/>
              </a:rPr>
              <a:t>x</a:t>
            </a:r>
            <a:r>
              <a:rPr sz="900" i="1" spc="30" baseline="-9259" dirty="0">
                <a:latin typeface="Arial"/>
                <a:cs typeface="Arial"/>
              </a:rPr>
              <a:t>i</a:t>
            </a:r>
            <a:r>
              <a:rPr sz="900" i="1" spc="-89" baseline="-9259" dirty="0">
                <a:latin typeface="Arial"/>
                <a:cs typeface="Arial"/>
              </a:rPr>
              <a:t> </a:t>
            </a:r>
            <a:r>
              <a:rPr sz="900" i="1" spc="-75" dirty="0">
                <a:latin typeface="Verdana"/>
                <a:cs typeface="Verdana"/>
              </a:rPr>
              <a:t>,</a:t>
            </a:r>
            <a:r>
              <a:rPr sz="900" i="1" spc="-170" dirty="0">
                <a:latin typeface="Verdana"/>
                <a:cs typeface="Verdana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-97" baseline="-9259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60" dirty="0">
                <a:latin typeface="Tahoma"/>
                <a:cs typeface="Tahoma"/>
              </a:rPr>
              <a:t>=</a:t>
            </a:r>
            <a:r>
              <a:rPr sz="900" spc="-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exp(</a:t>
            </a:r>
            <a:r>
              <a:rPr sz="900" i="1" spc="-35" dirty="0">
                <a:latin typeface="Meiryo"/>
                <a:cs typeface="Meiryo"/>
              </a:rPr>
              <a:t>−</a:t>
            </a:r>
            <a:r>
              <a:rPr sz="900" i="1" spc="-35" dirty="0">
                <a:latin typeface="Verdana"/>
                <a:cs typeface="Verdana"/>
              </a:rPr>
              <a:t>γ</a:t>
            </a:r>
            <a:r>
              <a:rPr sz="900" i="1" spc="-35" dirty="0">
                <a:latin typeface="Meiryo"/>
                <a:cs typeface="Meiryo"/>
              </a:rPr>
              <a:t>||</a:t>
            </a:r>
            <a:r>
              <a:rPr sz="900" b="1" spc="-35" dirty="0">
                <a:latin typeface="Calibri"/>
                <a:cs typeface="Calibri"/>
              </a:rPr>
              <a:t>x</a:t>
            </a:r>
            <a:r>
              <a:rPr sz="900" i="1" spc="-52" baseline="-9259" dirty="0">
                <a:latin typeface="Arial"/>
                <a:cs typeface="Arial"/>
              </a:rPr>
              <a:t>i</a:t>
            </a:r>
            <a:r>
              <a:rPr sz="900" i="1" spc="15" baseline="-9259" dirty="0">
                <a:latin typeface="Arial"/>
                <a:cs typeface="Arial"/>
              </a:rPr>
              <a:t> </a:t>
            </a:r>
            <a:r>
              <a:rPr sz="900" i="1" spc="-10" dirty="0">
                <a:latin typeface="Meiryo"/>
                <a:cs typeface="Meiryo"/>
              </a:rPr>
              <a:t>−</a:t>
            </a:r>
            <a:r>
              <a:rPr sz="900" i="1" spc="-110" dirty="0">
                <a:latin typeface="Meiryo"/>
                <a:cs typeface="Meiryo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-97" baseline="-9259" dirty="0">
                <a:latin typeface="Arial"/>
                <a:cs typeface="Arial"/>
              </a:rPr>
              <a:t> </a:t>
            </a:r>
            <a:r>
              <a:rPr sz="900" i="1" spc="-65" dirty="0">
                <a:latin typeface="Meiryo"/>
                <a:cs typeface="Meiryo"/>
              </a:rPr>
              <a:t>||</a:t>
            </a:r>
            <a:r>
              <a:rPr sz="900" spc="-97" baseline="37037" dirty="0">
                <a:latin typeface="Arial"/>
                <a:cs typeface="Arial"/>
              </a:rPr>
              <a:t>2</a:t>
            </a:r>
            <a:r>
              <a:rPr sz="900" spc="-65" dirty="0">
                <a:latin typeface="Tahoma"/>
                <a:cs typeface="Tahoma"/>
              </a:rPr>
              <a:t>)</a:t>
            </a:r>
            <a:r>
              <a:rPr sz="900" i="1" spc="-65" dirty="0">
                <a:latin typeface="Verdana"/>
                <a:cs typeface="Verdana"/>
              </a:rPr>
              <a:t>,</a:t>
            </a:r>
            <a:r>
              <a:rPr sz="900" i="1" spc="-170" dirty="0">
                <a:latin typeface="Verdana"/>
                <a:cs typeface="Verdana"/>
              </a:rPr>
              <a:t> </a:t>
            </a:r>
            <a:r>
              <a:rPr sz="900" i="1" spc="-60" dirty="0">
                <a:latin typeface="Verdana"/>
                <a:cs typeface="Verdana"/>
              </a:rPr>
              <a:t>γ</a:t>
            </a:r>
            <a:r>
              <a:rPr sz="900" i="1" spc="-15" dirty="0">
                <a:latin typeface="Verdana"/>
                <a:cs typeface="Verdana"/>
              </a:rPr>
              <a:t> </a:t>
            </a:r>
            <a:r>
              <a:rPr sz="900" i="1" spc="-25" dirty="0">
                <a:latin typeface="Verdana"/>
                <a:cs typeface="Verdana"/>
              </a:rPr>
              <a:t>&gt;</a:t>
            </a:r>
            <a:r>
              <a:rPr sz="900" i="1" spc="-70" dirty="0">
                <a:latin typeface="Verdana"/>
                <a:cs typeface="Verdana"/>
              </a:rPr>
              <a:t> </a:t>
            </a:r>
            <a:r>
              <a:rPr sz="900" spc="-35" dirty="0"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744" y="2029582"/>
            <a:ext cx="16129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93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i="1" spc="40" dirty="0">
                <a:latin typeface="Arial"/>
                <a:cs typeface="Arial"/>
              </a:rPr>
              <a:t>K</a:t>
            </a:r>
            <a:r>
              <a:rPr sz="900" i="1" spc="-150" dirty="0">
                <a:latin typeface="Arial"/>
                <a:cs typeface="Arial"/>
              </a:rPr>
              <a:t> </a:t>
            </a:r>
            <a:r>
              <a:rPr sz="900" spc="20" dirty="0">
                <a:latin typeface="Tahoma"/>
                <a:cs typeface="Tahoma"/>
              </a:rPr>
              <a:t>(</a:t>
            </a:r>
            <a:r>
              <a:rPr sz="900" b="1" spc="20" dirty="0">
                <a:latin typeface="Calibri"/>
                <a:cs typeface="Calibri"/>
              </a:rPr>
              <a:t>x</a:t>
            </a:r>
            <a:r>
              <a:rPr sz="900" i="1" spc="30" baseline="-9259" dirty="0">
                <a:latin typeface="Arial"/>
                <a:cs typeface="Arial"/>
              </a:rPr>
              <a:t>i</a:t>
            </a:r>
            <a:r>
              <a:rPr sz="900" i="1" spc="-97" baseline="-9259" dirty="0">
                <a:latin typeface="Arial"/>
                <a:cs typeface="Arial"/>
              </a:rPr>
              <a:t> </a:t>
            </a:r>
            <a:r>
              <a:rPr sz="900" i="1" spc="-75" dirty="0">
                <a:latin typeface="Verdana"/>
                <a:cs typeface="Verdana"/>
              </a:rPr>
              <a:t>,</a:t>
            </a:r>
            <a:r>
              <a:rPr sz="900" i="1" spc="-170" dirty="0">
                <a:latin typeface="Verdana"/>
                <a:cs typeface="Verdana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-97" baseline="-9259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60" dirty="0">
                <a:latin typeface="Tahoma"/>
                <a:cs typeface="Tahoma"/>
              </a:rPr>
              <a:t>=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tanh(</a:t>
            </a:r>
            <a:r>
              <a:rPr sz="900" i="1" dirty="0">
                <a:latin typeface="Verdana"/>
                <a:cs typeface="Verdana"/>
              </a:rPr>
              <a:t>γ</a:t>
            </a:r>
            <a:r>
              <a:rPr sz="900" b="1" dirty="0">
                <a:latin typeface="Calibri"/>
                <a:cs typeface="Calibri"/>
              </a:rPr>
              <a:t>x</a:t>
            </a:r>
            <a:r>
              <a:rPr sz="900" i="1" baseline="-9259" dirty="0">
                <a:latin typeface="Arial"/>
                <a:cs typeface="Arial"/>
              </a:rPr>
              <a:t>i</a:t>
            </a:r>
            <a:r>
              <a:rPr sz="900" i="1" spc="202" baseline="-9259" dirty="0">
                <a:latin typeface="Arial"/>
                <a:cs typeface="Arial"/>
              </a:rPr>
              <a:t> </a:t>
            </a:r>
            <a:r>
              <a:rPr sz="900" i="1" spc="-60" dirty="0">
                <a:latin typeface="Meiryo"/>
                <a:cs typeface="Meiryo"/>
              </a:rPr>
              <a:t>·</a:t>
            </a:r>
            <a:r>
              <a:rPr sz="900" i="1" spc="-110" dirty="0">
                <a:latin typeface="Meiryo"/>
                <a:cs typeface="Meiryo"/>
              </a:rPr>
              <a:t> </a:t>
            </a:r>
            <a:r>
              <a:rPr sz="900" b="1" spc="35" dirty="0">
                <a:latin typeface="Calibri"/>
                <a:cs typeface="Calibri"/>
              </a:rPr>
              <a:t>x</a:t>
            </a:r>
            <a:r>
              <a:rPr sz="900" i="1" spc="52" baseline="-9259" dirty="0">
                <a:latin typeface="Arial"/>
                <a:cs typeface="Arial"/>
              </a:rPr>
              <a:t>j</a:t>
            </a:r>
            <a:r>
              <a:rPr sz="900" i="1" spc="202" baseline="-9259" dirty="0">
                <a:latin typeface="Arial"/>
                <a:cs typeface="Arial"/>
              </a:rPr>
              <a:t> </a:t>
            </a:r>
            <a:r>
              <a:rPr sz="900" spc="60" dirty="0">
                <a:latin typeface="Tahoma"/>
                <a:cs typeface="Tahoma"/>
              </a:rPr>
              <a:t>+</a:t>
            </a:r>
            <a:r>
              <a:rPr sz="900" spc="-90" dirty="0">
                <a:latin typeface="Tahoma"/>
                <a:cs typeface="Tahoma"/>
              </a:rPr>
              <a:t> </a:t>
            </a:r>
            <a:r>
              <a:rPr sz="900" i="1" spc="15" dirty="0">
                <a:latin typeface="Arial"/>
                <a:cs typeface="Arial"/>
              </a:rPr>
              <a:t>r</a:t>
            </a:r>
            <a:r>
              <a:rPr sz="900" i="1" spc="-155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647" y="2219368"/>
            <a:ext cx="368935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marR="177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52400" algn="l"/>
              </a:tabLst>
            </a:pPr>
            <a:r>
              <a:rPr sz="1000" spc="-50" dirty="0">
                <a:latin typeface="Tahoma"/>
                <a:cs typeface="Tahoma"/>
              </a:rPr>
              <a:t>However, </a:t>
            </a:r>
            <a:r>
              <a:rPr sz="1000" spc="-35" dirty="0">
                <a:latin typeface="Tahoma"/>
                <a:cs typeface="Tahoma"/>
              </a:rPr>
              <a:t>the linear </a:t>
            </a:r>
            <a:r>
              <a:rPr sz="1000" spc="-45" dirty="0">
                <a:latin typeface="Tahoma"/>
                <a:cs typeface="Tahoma"/>
              </a:rPr>
              <a:t>kernel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usually </a:t>
            </a:r>
            <a:r>
              <a:rPr sz="1000" spc="-55" dirty="0">
                <a:latin typeface="Tahoma"/>
                <a:cs typeface="Tahoma"/>
              </a:rPr>
              <a:t>employed </a:t>
            </a:r>
            <a:r>
              <a:rPr sz="1000" spc="-20" dirty="0">
                <a:latin typeface="Tahoma"/>
                <a:cs typeface="Tahoma"/>
              </a:rPr>
              <a:t>in text </a:t>
            </a:r>
            <a:r>
              <a:rPr sz="1000" spc="-25" dirty="0">
                <a:latin typeface="Tahoma"/>
                <a:cs typeface="Tahoma"/>
              </a:rPr>
              <a:t>classification  </a:t>
            </a:r>
            <a:r>
              <a:rPr sz="1000" spc="-30" dirty="0">
                <a:latin typeface="Tahoma"/>
                <a:cs typeface="Tahoma"/>
              </a:rPr>
              <a:t>applications; </a:t>
            </a:r>
            <a:r>
              <a:rPr sz="1000" spc="-45" dirty="0">
                <a:latin typeface="Tahoma"/>
                <a:cs typeface="Tahoma"/>
              </a:rPr>
              <a:t>there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0" dirty="0">
                <a:latin typeface="Tahoma"/>
                <a:cs typeface="Tahoma"/>
              </a:rPr>
              <a:t>theoretical </a:t>
            </a:r>
            <a:r>
              <a:rPr sz="1000" spc="-50" dirty="0">
                <a:latin typeface="Tahoma"/>
                <a:cs typeface="Tahoma"/>
              </a:rPr>
              <a:t>arguments </a:t>
            </a:r>
            <a:r>
              <a:rPr sz="1000" spc="-35" dirty="0">
                <a:latin typeface="Tahoma"/>
                <a:cs typeface="Tahoma"/>
              </a:rPr>
              <a:t>supporting</a:t>
            </a:r>
            <a:r>
              <a:rPr sz="1000" spc="110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this</a:t>
            </a:r>
            <a:r>
              <a:rPr sz="1050" spc="-22" baseline="27777" dirty="0">
                <a:latin typeface="Arial"/>
                <a:cs typeface="Arial"/>
              </a:rPr>
              <a:t>7</a:t>
            </a:r>
            <a:r>
              <a:rPr sz="1000" spc="-15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6530" y="3075647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430" y="3082707"/>
            <a:ext cx="4038600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marR="30480" indent="146685">
              <a:lnSpc>
                <a:spcPts val="950"/>
              </a:lnSpc>
              <a:spcBef>
                <a:spcPts val="135"/>
              </a:spcBef>
            </a:pPr>
            <a:r>
              <a:rPr sz="900" spc="67" baseline="27777" dirty="0">
                <a:latin typeface="Arial"/>
                <a:cs typeface="Arial"/>
              </a:rPr>
              <a:t>7</a:t>
            </a:r>
            <a:r>
              <a:rPr sz="800" spc="45" dirty="0">
                <a:latin typeface="Arial"/>
                <a:cs typeface="Arial"/>
              </a:rPr>
              <a:t>T. </a:t>
            </a:r>
            <a:r>
              <a:rPr sz="800" spc="-15" dirty="0">
                <a:latin typeface="Arial"/>
                <a:cs typeface="Arial"/>
              </a:rPr>
              <a:t>Joachims: </a:t>
            </a:r>
            <a:r>
              <a:rPr sz="800" spc="30" dirty="0">
                <a:latin typeface="Arial"/>
                <a:cs typeface="Arial"/>
              </a:rPr>
              <a:t>A </a:t>
            </a:r>
            <a:r>
              <a:rPr sz="800" spc="5" dirty="0">
                <a:latin typeface="Arial"/>
                <a:cs typeface="Arial"/>
              </a:rPr>
              <a:t>Statistical </a:t>
            </a:r>
            <a:r>
              <a:rPr sz="800" spc="-15" dirty="0">
                <a:latin typeface="Arial"/>
                <a:cs typeface="Arial"/>
              </a:rPr>
              <a:t>Learning </a:t>
            </a:r>
            <a:r>
              <a:rPr sz="800" dirty="0">
                <a:latin typeface="Arial"/>
                <a:cs typeface="Arial"/>
              </a:rPr>
              <a:t>Model </a:t>
            </a:r>
            <a:r>
              <a:rPr sz="800" spc="5" dirty="0">
                <a:latin typeface="Arial"/>
                <a:cs typeface="Arial"/>
              </a:rPr>
              <a:t>of Text </a:t>
            </a:r>
            <a:r>
              <a:rPr sz="800" spc="-15" dirty="0">
                <a:latin typeface="Arial"/>
                <a:cs typeface="Arial"/>
              </a:rPr>
              <a:t>Classification </a:t>
            </a:r>
            <a:r>
              <a:rPr sz="800" dirty="0">
                <a:latin typeface="Arial"/>
                <a:cs typeface="Arial"/>
              </a:rPr>
              <a:t>for </a:t>
            </a:r>
            <a:r>
              <a:rPr sz="800" spc="-5" dirty="0">
                <a:latin typeface="Arial"/>
                <a:cs typeface="Arial"/>
              </a:rPr>
              <a:t>Support Vector  </a:t>
            </a:r>
            <a:r>
              <a:rPr sz="800" spc="-15" dirty="0">
                <a:latin typeface="Arial"/>
                <a:cs typeface="Arial"/>
              </a:rPr>
              <a:t>Machines. </a:t>
            </a:r>
            <a:r>
              <a:rPr sz="800" spc="-25" dirty="0">
                <a:latin typeface="Arial"/>
                <a:cs typeface="Arial"/>
              </a:rPr>
              <a:t>Proceedings </a:t>
            </a:r>
            <a:r>
              <a:rPr sz="800" spc="5" dirty="0">
                <a:latin typeface="Arial"/>
                <a:cs typeface="Arial"/>
              </a:rPr>
              <a:t>of </a:t>
            </a:r>
            <a:r>
              <a:rPr sz="800" spc="-30" dirty="0">
                <a:latin typeface="Arial"/>
                <a:cs typeface="Arial"/>
              </a:rPr>
              <a:t>SIGIR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2001.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Supervised Learning for Non-Binary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147" y="813531"/>
            <a:ext cx="4340860" cy="16764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152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50" dirty="0">
                <a:latin typeface="Tahoma"/>
                <a:cs typeface="Tahoma"/>
              </a:rPr>
              <a:t>Some </a:t>
            </a:r>
            <a:r>
              <a:rPr sz="1000" spc="-40" dirty="0">
                <a:latin typeface="Tahoma"/>
                <a:cs typeface="Tahoma"/>
              </a:rPr>
              <a:t>learning </a:t>
            </a:r>
            <a:r>
              <a:rPr sz="1000" spc="-35" dirty="0">
                <a:latin typeface="Tahoma"/>
                <a:cs typeface="Tahoma"/>
              </a:rPr>
              <a:t>algorithms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binary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dirty="0">
                <a:latin typeface="Tahoma"/>
                <a:cs typeface="Tahoma"/>
              </a:rPr>
              <a:t>“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</a:rPr>
              <a:t>SLMC</a:t>
            </a:r>
            <a:r>
              <a:rPr sz="1000" dirty="0">
                <a:latin typeface="Tahoma"/>
                <a:cs typeface="Tahoma"/>
              </a:rPr>
              <a:t>-ready”;</a:t>
            </a:r>
            <a:r>
              <a:rPr sz="1000" spc="229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e.g.</a:t>
            </a:r>
            <a:endParaRPr sz="10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15" dirty="0">
                <a:latin typeface="Tahoma"/>
                <a:cs typeface="Tahoma"/>
              </a:rPr>
              <a:t>Decision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trees</a:t>
            </a:r>
            <a:endParaRPr sz="9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10" dirty="0">
                <a:latin typeface="Tahoma"/>
                <a:cs typeface="Tahoma"/>
              </a:rPr>
              <a:t>Boosted </a:t>
            </a:r>
            <a:r>
              <a:rPr sz="900" spc="-25" dirty="0">
                <a:latin typeface="Tahoma"/>
                <a:cs typeface="Tahoma"/>
              </a:rPr>
              <a:t>decision</a:t>
            </a:r>
            <a:r>
              <a:rPr sz="900" spc="5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stumps</a:t>
            </a:r>
            <a:endParaRPr sz="9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5" dirty="0">
                <a:latin typeface="Tahoma"/>
                <a:cs typeface="Tahoma"/>
              </a:rPr>
              <a:t>Logistic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regression</a:t>
            </a:r>
            <a:endParaRPr sz="9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spc="-15" dirty="0">
                <a:latin typeface="Tahoma"/>
                <a:cs typeface="Tahoma"/>
              </a:rPr>
              <a:t>Naive </a:t>
            </a:r>
            <a:r>
              <a:rPr sz="900" spc="-25" dirty="0">
                <a:latin typeface="Tahoma"/>
                <a:cs typeface="Tahoma"/>
              </a:rPr>
              <a:t>Bayesian</a:t>
            </a:r>
            <a:r>
              <a:rPr sz="900" spc="6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methods</a:t>
            </a:r>
            <a:endParaRPr sz="900">
              <a:latin typeface="Tahoma"/>
              <a:cs typeface="Tahoma"/>
            </a:endParaRPr>
          </a:p>
          <a:p>
            <a:pPr marL="4679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68630" algn="l"/>
              </a:tabLst>
            </a:pPr>
            <a:r>
              <a:rPr sz="900" dirty="0">
                <a:latin typeface="Tahoma"/>
                <a:cs typeface="Tahoma"/>
              </a:rPr>
              <a:t>Lazy </a:t>
            </a:r>
            <a:r>
              <a:rPr sz="900" spc="-25" dirty="0">
                <a:latin typeface="Tahoma"/>
                <a:cs typeface="Tahoma"/>
              </a:rPr>
              <a:t>learning methods (e.g.,</a:t>
            </a:r>
            <a:r>
              <a:rPr sz="900" spc="150" dirty="0">
                <a:latin typeface="Tahoma"/>
                <a:cs typeface="Tahoma"/>
              </a:rPr>
              <a:t> </a:t>
            </a:r>
            <a:r>
              <a:rPr sz="900" i="1" spc="30" dirty="0">
                <a:latin typeface="Arial"/>
                <a:cs typeface="Arial"/>
              </a:rPr>
              <a:t>k</a:t>
            </a:r>
            <a:r>
              <a:rPr sz="900" spc="30" dirty="0">
                <a:latin typeface="Tahoma"/>
                <a:cs typeface="Tahoma"/>
              </a:rPr>
              <a:t>-NN)</a:t>
            </a:r>
            <a:endParaRPr sz="900">
              <a:latin typeface="Tahoma"/>
              <a:cs typeface="Tahoma"/>
            </a:endParaRPr>
          </a:p>
          <a:p>
            <a:pPr marL="215265" marR="358140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other </a:t>
            </a:r>
            <a:r>
              <a:rPr sz="1000" spc="-50" dirty="0">
                <a:latin typeface="Tahoma"/>
                <a:cs typeface="Tahoma"/>
              </a:rPr>
              <a:t>learners </a:t>
            </a:r>
            <a:r>
              <a:rPr sz="1000" spc="-30" dirty="0">
                <a:latin typeface="Tahoma"/>
                <a:cs typeface="Tahoma"/>
              </a:rPr>
              <a:t>(notably: </a:t>
            </a:r>
            <a:r>
              <a:rPr sz="1000" spc="20" dirty="0">
                <a:latin typeface="Tahoma"/>
                <a:cs typeface="Tahoma"/>
              </a:rPr>
              <a:t>SVMs)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40" dirty="0">
                <a:latin typeface="Tahoma"/>
                <a:cs typeface="Tahoma"/>
              </a:rPr>
              <a:t>SLMC </a:t>
            </a:r>
            <a:r>
              <a:rPr sz="1000" spc="-25" dirty="0">
                <a:latin typeface="Tahoma"/>
                <a:cs typeface="Tahoma"/>
              </a:rPr>
              <a:t>classification,  </a:t>
            </a:r>
            <a:r>
              <a:rPr sz="1000" spc="-30" dirty="0">
                <a:latin typeface="Tahoma"/>
                <a:cs typeface="Tahoma"/>
              </a:rPr>
              <a:t>combinations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50" dirty="0">
                <a:latin typeface="Tahoma"/>
                <a:cs typeface="Tahoma"/>
              </a:rPr>
              <a:t>cascades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binary </a:t>
            </a:r>
            <a:r>
              <a:rPr sz="1000" spc="-45" dirty="0">
                <a:latin typeface="Tahoma"/>
                <a:cs typeface="Tahoma"/>
              </a:rPr>
              <a:t>versions </a:t>
            </a:r>
            <a:r>
              <a:rPr sz="1000" spc="-65" dirty="0">
                <a:latin typeface="Tahoma"/>
                <a:cs typeface="Tahoma"/>
              </a:rPr>
              <a:t>need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used</a:t>
            </a:r>
            <a:r>
              <a:rPr sz="1050" spc="-75" baseline="27777" dirty="0">
                <a:latin typeface="Arial"/>
                <a:cs typeface="Arial"/>
              </a:rPr>
              <a:t>8</a:t>
            </a:r>
            <a:endParaRPr sz="1050" baseline="27777">
              <a:latin typeface="Arial"/>
              <a:cs typeface="Arial"/>
            </a:endParaRPr>
          </a:p>
          <a:p>
            <a:pPr marL="215265" marR="304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ordinal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spc="-35" dirty="0">
                <a:latin typeface="Tahoma"/>
                <a:cs typeface="Tahoma"/>
              </a:rPr>
              <a:t>algorithms </a:t>
            </a:r>
            <a:r>
              <a:rPr sz="1000" spc="-40" dirty="0">
                <a:latin typeface="Tahoma"/>
                <a:cs typeface="Tahoma"/>
              </a:rPr>
              <a:t>customised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30" dirty="0">
                <a:latin typeface="Tahoma"/>
                <a:cs typeface="Tahoma"/>
              </a:rPr>
              <a:t>OC </a:t>
            </a:r>
            <a:r>
              <a:rPr sz="1000" spc="-65" dirty="0">
                <a:latin typeface="Tahoma"/>
                <a:cs typeface="Tahoma"/>
              </a:rPr>
              <a:t>need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(e.g.,  </a:t>
            </a:r>
            <a:r>
              <a:rPr sz="1000" spc="5" dirty="0">
                <a:latin typeface="Tahoma"/>
                <a:cs typeface="Tahoma"/>
              </a:rPr>
              <a:t>SVORIM,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SVOREX)</a:t>
            </a:r>
            <a:r>
              <a:rPr sz="1050" spc="30" baseline="27777" dirty="0">
                <a:latin typeface="Arial"/>
                <a:cs typeface="Arial"/>
              </a:rPr>
              <a:t>9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30" y="2954058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430" y="2961105"/>
            <a:ext cx="4123690" cy="38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>
              <a:lnSpc>
                <a:spcPts val="955"/>
              </a:lnSpc>
              <a:spcBef>
                <a:spcPts val="95"/>
              </a:spcBef>
            </a:pPr>
            <a:r>
              <a:rPr sz="900" spc="44" baseline="27777" dirty="0">
                <a:latin typeface="Arial"/>
                <a:cs typeface="Arial"/>
              </a:rPr>
              <a:t>8</a:t>
            </a:r>
            <a:r>
              <a:rPr sz="800" spc="30" dirty="0">
                <a:latin typeface="Arial"/>
                <a:cs typeface="Arial"/>
              </a:rPr>
              <a:t>K. </a:t>
            </a:r>
            <a:r>
              <a:rPr sz="800" spc="-20" dirty="0">
                <a:latin typeface="Arial"/>
                <a:cs typeface="Arial"/>
              </a:rPr>
              <a:t>Crammer and </a:t>
            </a:r>
            <a:r>
              <a:rPr sz="800" spc="20" dirty="0">
                <a:latin typeface="Arial"/>
                <a:cs typeface="Arial"/>
              </a:rPr>
              <a:t>Y. </a:t>
            </a:r>
            <a:r>
              <a:rPr sz="800" spc="-15" dirty="0">
                <a:latin typeface="Arial"/>
                <a:cs typeface="Arial"/>
              </a:rPr>
              <a:t>Singer. </a:t>
            </a:r>
            <a:r>
              <a:rPr sz="800" spc="-5" dirty="0">
                <a:latin typeface="Arial"/>
                <a:cs typeface="Arial"/>
              </a:rPr>
              <a:t>On </a:t>
            </a:r>
            <a:r>
              <a:rPr sz="800" dirty="0">
                <a:latin typeface="Arial"/>
                <a:cs typeface="Arial"/>
              </a:rPr>
              <a:t>the </a:t>
            </a:r>
            <a:r>
              <a:rPr sz="800" spc="10" dirty="0">
                <a:latin typeface="Arial"/>
                <a:cs typeface="Arial"/>
              </a:rPr>
              <a:t>Algorithmic </a:t>
            </a:r>
            <a:r>
              <a:rPr sz="800" dirty="0">
                <a:latin typeface="Arial"/>
                <a:cs typeface="Arial"/>
              </a:rPr>
              <a:t>Implementation </a:t>
            </a:r>
            <a:r>
              <a:rPr sz="800" spc="5" dirty="0">
                <a:latin typeface="Arial"/>
                <a:cs typeface="Arial"/>
              </a:rPr>
              <a:t>of </a:t>
            </a:r>
            <a:r>
              <a:rPr sz="800" dirty="0">
                <a:latin typeface="Arial"/>
                <a:cs typeface="Arial"/>
              </a:rPr>
              <a:t>Multi-class</a:t>
            </a:r>
            <a:r>
              <a:rPr sz="800" spc="1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SVMs,</a:t>
            </a:r>
            <a:endParaRPr sz="800">
              <a:latin typeface="Arial"/>
              <a:cs typeface="Arial"/>
            </a:endParaRPr>
          </a:p>
          <a:p>
            <a:pPr marL="38100">
              <a:lnSpc>
                <a:spcPts val="950"/>
              </a:lnSpc>
            </a:pPr>
            <a:r>
              <a:rPr sz="800" i="1" spc="-5" dirty="0">
                <a:latin typeface="Arial"/>
                <a:cs typeface="Arial"/>
              </a:rPr>
              <a:t>Journal </a:t>
            </a:r>
            <a:r>
              <a:rPr sz="800" i="1" spc="5" dirty="0">
                <a:latin typeface="Arial"/>
                <a:cs typeface="Arial"/>
              </a:rPr>
              <a:t>of </a:t>
            </a:r>
            <a:r>
              <a:rPr sz="800" i="1" spc="-10" dirty="0">
                <a:latin typeface="Arial"/>
                <a:cs typeface="Arial"/>
              </a:rPr>
              <a:t>Machine </a:t>
            </a:r>
            <a:r>
              <a:rPr sz="800" i="1" spc="-15" dirty="0">
                <a:latin typeface="Arial"/>
                <a:cs typeface="Arial"/>
              </a:rPr>
              <a:t>Learning </a:t>
            </a:r>
            <a:r>
              <a:rPr sz="800" i="1" spc="-35" dirty="0">
                <a:latin typeface="Arial"/>
                <a:cs typeface="Arial"/>
              </a:rPr>
              <a:t>Research</a:t>
            </a:r>
            <a:r>
              <a:rPr sz="800" spc="-35" dirty="0">
                <a:latin typeface="Arial"/>
                <a:cs typeface="Arial"/>
              </a:rPr>
              <a:t>,</a:t>
            </a:r>
            <a:r>
              <a:rPr sz="800" spc="11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2001.</a:t>
            </a:r>
            <a:endParaRPr sz="800">
              <a:latin typeface="Arial"/>
              <a:cs typeface="Arial"/>
            </a:endParaRPr>
          </a:p>
          <a:p>
            <a:pPr marL="184785">
              <a:lnSpc>
                <a:spcPts val="960"/>
              </a:lnSpc>
            </a:pPr>
            <a:r>
              <a:rPr sz="900" spc="-7" baseline="27777" dirty="0">
                <a:latin typeface="Arial"/>
                <a:cs typeface="Arial"/>
              </a:rPr>
              <a:t>9</a:t>
            </a:r>
            <a:r>
              <a:rPr sz="800" spc="-5" dirty="0">
                <a:latin typeface="Arial"/>
                <a:cs typeface="Arial"/>
              </a:rPr>
              <a:t>Chu,</a:t>
            </a:r>
            <a:r>
              <a:rPr sz="800" spc="55" dirty="0">
                <a:latin typeface="Arial"/>
                <a:cs typeface="Arial"/>
              </a:rPr>
              <a:t> </a:t>
            </a:r>
            <a:r>
              <a:rPr sz="800" spc="20" dirty="0">
                <a:latin typeface="Arial"/>
                <a:cs typeface="Arial"/>
              </a:rPr>
              <a:t>W.,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5" dirty="0">
                <a:latin typeface="Arial"/>
                <a:cs typeface="Arial"/>
              </a:rPr>
              <a:t>Keerthi,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S.:</a:t>
            </a:r>
            <a:r>
              <a:rPr sz="800" spc="1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Support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vector</a:t>
            </a:r>
            <a:r>
              <a:rPr sz="800" spc="6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ordinal</a:t>
            </a:r>
            <a:r>
              <a:rPr sz="800" spc="60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regression.</a:t>
            </a:r>
            <a:r>
              <a:rPr sz="800" spc="150" dirty="0">
                <a:latin typeface="Arial"/>
                <a:cs typeface="Arial"/>
              </a:rPr>
              <a:t> </a:t>
            </a:r>
            <a:r>
              <a:rPr sz="800" i="1" spc="-10" dirty="0">
                <a:latin typeface="Arial"/>
                <a:cs typeface="Arial"/>
                <a:hlinkClick r:id="rId2" action="ppaction://hlinksldjump"/>
              </a:rPr>
              <a:t>Neural</a:t>
            </a:r>
            <a:r>
              <a:rPr sz="800" i="1" spc="55" dirty="0">
                <a:latin typeface="Arial"/>
                <a:cs typeface="Arial"/>
                <a:hlinkClick r:id="rId2" action="ppaction://hlinksldjump"/>
              </a:rPr>
              <a:t> </a:t>
            </a:r>
            <a:r>
              <a:rPr sz="800" i="1" dirty="0">
                <a:latin typeface="Arial"/>
                <a:cs typeface="Arial"/>
                <a:hlinkClick r:id="rId3" action="ppaction://hlinksldjump"/>
              </a:rPr>
              <a:t>Computation</a:t>
            </a:r>
            <a:r>
              <a:rPr sz="800" dirty="0">
                <a:latin typeface="Arial"/>
                <a:cs typeface="Arial"/>
                <a:hlinkClick r:id="rId3" action="ppaction://hlinksldjump"/>
              </a:rPr>
              <a:t>,</a:t>
            </a:r>
            <a:r>
              <a:rPr sz="800" spc="60" dirty="0">
                <a:latin typeface="Arial"/>
                <a:cs typeface="Arial"/>
                <a:hlinkClick r:id="rId3" action="ppaction://hlinksldjump"/>
              </a:rPr>
              <a:t> </a:t>
            </a:r>
            <a:r>
              <a:rPr sz="800" spc="-15" dirty="0">
                <a:latin typeface="Arial"/>
                <a:cs typeface="Arial"/>
                <a:hlinkClick r:id="rId3" action="ppaction://hlinksldjump"/>
              </a:rPr>
              <a:t>2007.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Parameter Optimization in Supervised Learning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634550"/>
            <a:ext cx="4191000" cy="10560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898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15" dirty="0">
                <a:latin typeface="Tahoma"/>
                <a:cs typeface="Tahoma"/>
              </a:rPr>
              <a:t>The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trained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classifiers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often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depend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one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more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parameters:</a:t>
            </a:r>
            <a:r>
              <a:rPr sz="1000" spc="1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dirty="0">
                <a:latin typeface="Tahoma"/>
                <a:cs typeface="Tahoma"/>
              </a:rPr>
              <a:t>The </a:t>
            </a:r>
            <a:r>
              <a:rPr sz="900" i="1" spc="-65" dirty="0">
                <a:latin typeface="Arial"/>
                <a:cs typeface="Arial"/>
              </a:rPr>
              <a:t>C </a:t>
            </a:r>
            <a:r>
              <a:rPr sz="900" spc="-30" dirty="0">
                <a:latin typeface="Tahoma"/>
                <a:cs typeface="Tahoma"/>
              </a:rPr>
              <a:t>parameter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0" dirty="0">
                <a:latin typeface="Tahoma"/>
                <a:cs typeface="Tahoma"/>
              </a:rPr>
              <a:t>soft-margin</a:t>
            </a:r>
            <a:r>
              <a:rPr sz="900" spc="175" dirty="0">
                <a:latin typeface="Tahoma"/>
                <a:cs typeface="Tahoma"/>
              </a:rPr>
              <a:t> </a:t>
            </a:r>
            <a:r>
              <a:rPr sz="900" spc="35" dirty="0">
                <a:latin typeface="Tahoma"/>
                <a:cs typeface="Tahoma"/>
              </a:rPr>
              <a:t>SVMs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dirty="0">
                <a:latin typeface="Tahoma"/>
                <a:cs typeface="Tahoma"/>
              </a:rPr>
              <a:t>The </a:t>
            </a:r>
            <a:r>
              <a:rPr sz="900" i="1" spc="-15" dirty="0">
                <a:latin typeface="Verdana"/>
                <a:cs typeface="Verdana"/>
              </a:rPr>
              <a:t>γ</a:t>
            </a:r>
            <a:r>
              <a:rPr sz="900" spc="-15" dirty="0">
                <a:latin typeface="Tahoma"/>
                <a:cs typeface="Tahoma"/>
              </a:rPr>
              <a:t>, </a:t>
            </a:r>
            <a:r>
              <a:rPr sz="900" i="1" spc="15" dirty="0">
                <a:latin typeface="Arial"/>
                <a:cs typeface="Arial"/>
              </a:rPr>
              <a:t>r </a:t>
            </a:r>
            <a:r>
              <a:rPr sz="900" spc="-20" dirty="0">
                <a:latin typeface="Tahoma"/>
                <a:cs typeface="Tahoma"/>
              </a:rPr>
              <a:t>, </a:t>
            </a:r>
            <a:r>
              <a:rPr sz="900" i="1" spc="-30" dirty="0">
                <a:latin typeface="Arial"/>
                <a:cs typeface="Arial"/>
              </a:rPr>
              <a:t>d </a:t>
            </a:r>
            <a:r>
              <a:rPr sz="900" spc="-35" dirty="0">
                <a:latin typeface="Tahoma"/>
                <a:cs typeface="Tahoma"/>
              </a:rPr>
              <a:t>parameters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25" dirty="0">
                <a:latin typeface="Tahoma"/>
                <a:cs typeface="Tahoma"/>
              </a:rPr>
              <a:t>non-linear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kernels</a:t>
            </a:r>
            <a:endParaRPr sz="900">
              <a:latin typeface="Tahoma"/>
              <a:cs typeface="Tahoma"/>
            </a:endParaRPr>
          </a:p>
          <a:p>
            <a:pPr marL="4425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0" dirty="0">
                <a:latin typeface="Tahoma"/>
                <a:cs typeface="Tahoma"/>
              </a:rPr>
              <a:t>...</a:t>
            </a:r>
            <a:endParaRPr sz="900">
              <a:latin typeface="Tahoma"/>
              <a:cs typeface="Tahoma"/>
            </a:endParaRPr>
          </a:p>
          <a:p>
            <a:pPr marL="189865" marR="30480" indent="-127000">
              <a:lnSpc>
                <a:spcPct val="100000"/>
              </a:lnSpc>
              <a:spcBef>
                <a:spcPts val="414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40" dirty="0">
                <a:latin typeface="Tahoma"/>
                <a:cs typeface="Tahoma"/>
              </a:rPr>
              <a:t>These </a:t>
            </a:r>
            <a:r>
              <a:rPr sz="1000" spc="-50" dirty="0">
                <a:latin typeface="Tahoma"/>
                <a:cs typeface="Tahoma"/>
              </a:rPr>
              <a:t>parameters </a:t>
            </a:r>
            <a:r>
              <a:rPr sz="1000" spc="-65" dirty="0">
                <a:latin typeface="Tahoma"/>
                <a:cs typeface="Tahoma"/>
              </a:rPr>
              <a:t>need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30" dirty="0">
                <a:latin typeface="Tahoma"/>
                <a:cs typeface="Tahoma"/>
              </a:rPr>
              <a:t>optimized, </a:t>
            </a:r>
            <a:r>
              <a:rPr sz="1000" spc="-45" dirty="0">
                <a:latin typeface="Tahoma"/>
                <a:cs typeface="Tahoma"/>
              </a:rPr>
              <a:t>e.g., </a:t>
            </a:r>
            <a:r>
              <a:rPr sz="1000" spc="-30" dirty="0">
                <a:latin typeface="Tahoma"/>
                <a:cs typeface="Tahoma"/>
              </a:rPr>
              <a:t>via </a:t>
            </a:r>
            <a:r>
              <a:rPr sz="1000" i="1" spc="-10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</a:rPr>
              <a:t>-fold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cross-validation </a:t>
            </a:r>
            <a:r>
              <a:rPr sz="1000" spc="-45" dirty="0">
                <a:latin typeface="Tahoma"/>
                <a:cs typeface="Tahoma"/>
              </a:rPr>
              <a:t>on 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training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755" y="1752943"/>
            <a:ext cx="3177540" cy="132588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Evaluating a Classifier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47" y="1008296"/>
            <a:ext cx="4434840" cy="1632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35052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15" dirty="0">
                <a:latin typeface="Tahoma"/>
                <a:cs typeface="Tahoma"/>
              </a:rPr>
              <a:t>Two </a:t>
            </a:r>
            <a:r>
              <a:rPr sz="1000" spc="-25" dirty="0">
                <a:latin typeface="Tahoma"/>
                <a:cs typeface="Tahoma"/>
              </a:rPr>
              <a:t>important </a:t>
            </a:r>
            <a:r>
              <a:rPr sz="1000" spc="-40" dirty="0">
                <a:latin typeface="Tahoma"/>
                <a:cs typeface="Tahoma"/>
              </a:rPr>
              <a:t>aspects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the evaluation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0" dirty="0">
                <a:latin typeface="Tahoma"/>
                <a:cs typeface="Tahoma"/>
              </a:rPr>
              <a:t>classifier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5" dirty="0">
                <a:latin typeface="Tahoma"/>
                <a:cs typeface="Tahoma"/>
              </a:rPr>
              <a:t>efficiency </a:t>
            </a:r>
            <a:r>
              <a:rPr sz="1000" spc="-45" dirty="0">
                <a:latin typeface="Tahoma"/>
                <a:cs typeface="Tahoma"/>
              </a:rPr>
              <a:t>and  </a:t>
            </a:r>
            <a:r>
              <a:rPr sz="1000" spc="-50" dirty="0">
                <a:latin typeface="Tahoma"/>
                <a:cs typeface="Tahoma"/>
              </a:rPr>
              <a:t>effectiveness</a:t>
            </a:r>
            <a:endParaRPr sz="1000">
              <a:latin typeface="Tahoma"/>
              <a:cs typeface="Tahoma"/>
            </a:endParaRPr>
          </a:p>
          <a:p>
            <a:pPr marL="240665" marR="1066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Efficiency </a:t>
            </a:r>
            <a:r>
              <a:rPr sz="1000" spc="-50" dirty="0">
                <a:latin typeface="Tahoma"/>
                <a:cs typeface="Tahoma"/>
              </a:rPr>
              <a:t>refers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 consumption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5" dirty="0">
                <a:latin typeface="Tahoma"/>
                <a:cs typeface="Tahoma"/>
              </a:rPr>
              <a:t>computational </a:t>
            </a:r>
            <a:r>
              <a:rPr sz="1000" spc="-50" dirty="0">
                <a:latin typeface="Tahoma"/>
                <a:cs typeface="Tahoma"/>
              </a:rPr>
              <a:t>resources,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55" dirty="0">
                <a:latin typeface="Tahoma"/>
                <a:cs typeface="Tahoma"/>
              </a:rPr>
              <a:t>has </a:t>
            </a:r>
            <a:r>
              <a:rPr sz="1000" spc="-50" dirty="0">
                <a:latin typeface="Tahoma"/>
                <a:cs typeface="Tahoma"/>
              </a:rPr>
              <a:t>two  </a:t>
            </a:r>
            <a:r>
              <a:rPr sz="1000" spc="-40" dirty="0">
                <a:latin typeface="Tahoma"/>
                <a:cs typeface="Tahoma"/>
              </a:rPr>
              <a:t>aspects</a:t>
            </a:r>
            <a:endParaRPr sz="1000">
              <a:latin typeface="Tahoma"/>
              <a:cs typeface="Tahoma"/>
            </a:endParaRPr>
          </a:p>
          <a:p>
            <a:pPr marL="493395" marR="137160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494030" algn="l"/>
              </a:tabLst>
            </a:pPr>
            <a:r>
              <a:rPr sz="900" spc="-10" dirty="0">
                <a:solidFill>
                  <a:srgbClr val="FF0000"/>
                </a:solidFill>
                <a:latin typeface="Tahoma"/>
                <a:cs typeface="Tahoma"/>
              </a:rPr>
              <a:t>Training </a:t>
            </a: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efficiency </a:t>
            </a:r>
            <a:r>
              <a:rPr sz="900" spc="-20" dirty="0">
                <a:latin typeface="Tahoma"/>
                <a:cs typeface="Tahoma"/>
              </a:rPr>
              <a:t>(also </a:t>
            </a:r>
            <a:r>
              <a:rPr sz="900" spc="-25" dirty="0">
                <a:latin typeface="Tahoma"/>
                <a:cs typeface="Tahoma"/>
              </a:rPr>
              <a:t>includes </a:t>
            </a:r>
            <a:r>
              <a:rPr sz="900" spc="-15" dirty="0">
                <a:latin typeface="Tahoma"/>
                <a:cs typeface="Tahoma"/>
              </a:rPr>
              <a:t>time </a:t>
            </a:r>
            <a:r>
              <a:rPr sz="900" spc="-30" dirty="0">
                <a:latin typeface="Tahoma"/>
                <a:cs typeface="Tahoma"/>
              </a:rPr>
              <a:t>devoted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25" dirty="0">
                <a:latin typeface="Tahoma"/>
                <a:cs typeface="Tahoma"/>
              </a:rPr>
              <a:t>performing feature selection  </a:t>
            </a:r>
            <a:r>
              <a:rPr sz="900" spc="-30" dirty="0">
                <a:latin typeface="Tahoma"/>
                <a:cs typeface="Tahoma"/>
              </a:rPr>
              <a:t>and parameter</a:t>
            </a:r>
            <a:r>
              <a:rPr sz="900" spc="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optimization)</a:t>
            </a:r>
            <a:endParaRPr sz="900">
              <a:latin typeface="Tahoma"/>
              <a:cs typeface="Tahoma"/>
            </a:endParaRPr>
          </a:p>
          <a:p>
            <a:pPr marL="493395" marR="22352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494030" algn="l"/>
              </a:tabLst>
            </a:pPr>
            <a:r>
              <a:rPr sz="900" spc="-15" dirty="0">
                <a:solidFill>
                  <a:srgbClr val="FF0000"/>
                </a:solidFill>
                <a:latin typeface="Tahoma"/>
                <a:cs typeface="Tahoma"/>
              </a:rPr>
              <a:t>Classification </a:t>
            </a:r>
            <a:r>
              <a:rPr sz="900" spc="-30" dirty="0">
                <a:solidFill>
                  <a:srgbClr val="FF0000"/>
                </a:solidFill>
                <a:latin typeface="Tahoma"/>
                <a:cs typeface="Tahoma"/>
              </a:rPr>
              <a:t>efficiency</a:t>
            </a:r>
            <a:r>
              <a:rPr sz="900" spc="-30" dirty="0">
                <a:latin typeface="Tahoma"/>
                <a:cs typeface="Tahoma"/>
              </a:rPr>
              <a:t>; </a:t>
            </a:r>
            <a:r>
              <a:rPr sz="900" spc="-20" dirty="0">
                <a:latin typeface="Tahoma"/>
                <a:cs typeface="Tahoma"/>
              </a:rPr>
              <a:t>usually </a:t>
            </a:r>
            <a:r>
              <a:rPr sz="900" spc="-30" dirty="0">
                <a:latin typeface="Tahoma"/>
                <a:cs typeface="Tahoma"/>
              </a:rPr>
              <a:t>considered </a:t>
            </a:r>
            <a:r>
              <a:rPr sz="900" spc="-40" dirty="0">
                <a:latin typeface="Tahoma"/>
                <a:cs typeface="Tahoma"/>
              </a:rPr>
              <a:t>more </a:t>
            </a:r>
            <a:r>
              <a:rPr sz="900" spc="-10" dirty="0">
                <a:latin typeface="Tahoma"/>
                <a:cs typeface="Tahoma"/>
              </a:rPr>
              <a:t>important </a:t>
            </a:r>
            <a:r>
              <a:rPr sz="900" spc="-15" dirty="0">
                <a:latin typeface="Tahoma"/>
                <a:cs typeface="Tahoma"/>
              </a:rPr>
              <a:t>than </a:t>
            </a:r>
            <a:r>
              <a:rPr sz="900" spc="-10" dirty="0">
                <a:latin typeface="Tahoma"/>
                <a:cs typeface="Tahoma"/>
              </a:rPr>
              <a:t>training  </a:t>
            </a:r>
            <a:r>
              <a:rPr sz="900" spc="-30" dirty="0">
                <a:latin typeface="Tahoma"/>
                <a:cs typeface="Tahoma"/>
              </a:rPr>
              <a:t>efficiency,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since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classifier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training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carried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out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(a)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offline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(b)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only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once</a:t>
            </a:r>
            <a:endParaRPr sz="900">
              <a:latin typeface="Tahoma"/>
              <a:cs typeface="Tahoma"/>
            </a:endParaRPr>
          </a:p>
          <a:p>
            <a:pPr marL="240665" marR="252095" indent="-127000">
              <a:lnSpc>
                <a:spcPct val="100000"/>
              </a:lnSpc>
              <a:spcBef>
                <a:spcPts val="409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evaluating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30" dirty="0">
                <a:latin typeface="Tahoma"/>
                <a:cs typeface="Tahoma"/>
              </a:rPr>
              <a:t>classifier </a:t>
            </a:r>
            <a:r>
              <a:rPr sz="1000" spc="15" dirty="0">
                <a:latin typeface="Tahoma"/>
                <a:cs typeface="Tahoma"/>
              </a:rPr>
              <a:t>it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good </a:t>
            </a:r>
            <a:r>
              <a:rPr sz="1000" spc="-30" dirty="0">
                <a:latin typeface="Tahoma"/>
                <a:cs typeface="Tahoma"/>
              </a:rPr>
              <a:t>practice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0" dirty="0">
                <a:latin typeface="Tahoma"/>
                <a:cs typeface="Tahoma"/>
              </a:rPr>
              <a:t>consider </a:t>
            </a:r>
            <a:r>
              <a:rPr sz="1000" spc="-20" dirty="0">
                <a:latin typeface="Tahoma"/>
                <a:cs typeface="Tahoma"/>
              </a:rPr>
              <a:t>both </a:t>
            </a:r>
            <a:r>
              <a:rPr sz="1000" spc="-25" dirty="0">
                <a:latin typeface="Tahoma"/>
                <a:cs typeface="Tahoma"/>
              </a:rPr>
              <a:t>training  </a:t>
            </a:r>
            <a:r>
              <a:rPr sz="1000" spc="-35" dirty="0">
                <a:latin typeface="Tahoma"/>
                <a:cs typeface="Tahoma"/>
              </a:rPr>
              <a:t>costs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r>
              <a:rPr sz="1000" spc="1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costs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Effectiveness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1170526"/>
            <a:ext cx="4356100" cy="1202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558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Effectiveness </a:t>
            </a:r>
            <a:r>
              <a:rPr sz="1000" spc="-30" dirty="0">
                <a:latin typeface="Tahoma"/>
                <a:cs typeface="Tahoma"/>
              </a:rPr>
              <a:t>(a.k.a. accuracy) </a:t>
            </a:r>
            <a:r>
              <a:rPr sz="1000" spc="-50" dirty="0">
                <a:latin typeface="Tahoma"/>
                <a:cs typeface="Tahoma"/>
              </a:rPr>
              <a:t>refers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65" dirty="0">
                <a:latin typeface="Tahoma"/>
                <a:cs typeface="Tahoma"/>
              </a:rPr>
              <a:t>how </a:t>
            </a:r>
            <a:r>
              <a:rPr sz="1000" spc="-35" dirty="0">
                <a:latin typeface="Tahoma"/>
                <a:cs typeface="Tahoma"/>
              </a:rPr>
              <a:t>frequently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40" dirty="0">
                <a:latin typeface="Tahoma"/>
                <a:cs typeface="Tahoma"/>
              </a:rPr>
              <a:t>decisions  taken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0" dirty="0">
                <a:latin typeface="Tahoma"/>
                <a:cs typeface="Tahoma"/>
              </a:rPr>
              <a:t>classifier </a:t>
            </a:r>
            <a:r>
              <a:rPr sz="1000" spc="-65" dirty="0">
                <a:latin typeface="Tahoma"/>
                <a:cs typeface="Tahoma"/>
              </a:rPr>
              <a:t>are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“correct”</a:t>
            </a:r>
            <a:endParaRPr sz="1000">
              <a:latin typeface="Tahoma"/>
              <a:cs typeface="Tahoma"/>
            </a:endParaRPr>
          </a:p>
          <a:p>
            <a:pPr marL="189865" marR="9271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5" dirty="0">
                <a:latin typeface="Tahoma"/>
                <a:cs typeface="Tahoma"/>
              </a:rPr>
              <a:t>Usually </a:t>
            </a:r>
            <a:r>
              <a:rPr sz="1000" spc="-45" dirty="0">
                <a:latin typeface="Tahoma"/>
                <a:cs typeface="Tahoma"/>
              </a:rPr>
              <a:t>considered </a:t>
            </a:r>
            <a:r>
              <a:rPr sz="1000" spc="-60" dirty="0">
                <a:latin typeface="Tahoma"/>
                <a:cs typeface="Tahoma"/>
              </a:rPr>
              <a:t>more </a:t>
            </a:r>
            <a:r>
              <a:rPr sz="1000" spc="-25" dirty="0">
                <a:latin typeface="Tahoma"/>
                <a:cs typeface="Tahoma"/>
              </a:rPr>
              <a:t>important </a:t>
            </a:r>
            <a:r>
              <a:rPr sz="1000" spc="-30" dirty="0">
                <a:latin typeface="Tahoma"/>
                <a:cs typeface="Tahoma"/>
              </a:rPr>
              <a:t>than </a:t>
            </a:r>
            <a:r>
              <a:rPr sz="1000" spc="-45" dirty="0">
                <a:latin typeface="Tahoma"/>
                <a:cs typeface="Tahoma"/>
              </a:rPr>
              <a:t>efficiency, since </a:t>
            </a:r>
            <a:r>
              <a:rPr sz="1000" spc="-35" dirty="0">
                <a:latin typeface="Tahoma"/>
                <a:cs typeface="Tahoma"/>
              </a:rPr>
              <a:t>accuracy </a:t>
            </a:r>
            <a:r>
              <a:rPr sz="1000" spc="-55" dirty="0">
                <a:latin typeface="Tahoma"/>
                <a:cs typeface="Tahoma"/>
              </a:rPr>
              <a:t>issues </a:t>
            </a:r>
            <a:r>
              <a:rPr sz="1000" spc="-25" dirty="0">
                <a:latin typeface="Tahoma"/>
                <a:cs typeface="Tahoma"/>
              </a:rPr>
              <a:t>“are  </a:t>
            </a:r>
            <a:r>
              <a:rPr sz="1000" spc="-45" dirty="0">
                <a:latin typeface="Tahoma"/>
                <a:cs typeface="Tahoma"/>
              </a:rPr>
              <a:t>there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stay”</a:t>
            </a:r>
            <a:endParaRPr sz="1000">
              <a:latin typeface="Tahoma"/>
              <a:cs typeface="Tahoma"/>
            </a:endParaRPr>
          </a:p>
          <a:p>
            <a:pPr marL="189865" marR="7112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40" dirty="0">
                <a:latin typeface="Tahoma"/>
                <a:cs typeface="Tahoma"/>
              </a:rPr>
              <a:t>Effectiveness </a:t>
            </a:r>
            <a:r>
              <a:rPr sz="1000" spc="-35" dirty="0">
                <a:latin typeface="Tahoma"/>
                <a:cs typeface="Tahoma"/>
              </a:rPr>
              <a:t>tests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40" dirty="0">
                <a:latin typeface="Tahoma"/>
                <a:cs typeface="Tahoma"/>
              </a:rPr>
              <a:t>carried </a:t>
            </a:r>
            <a:r>
              <a:rPr sz="1000" spc="-25" dirty="0">
                <a:latin typeface="Tahoma"/>
                <a:cs typeface="Tahoma"/>
              </a:rPr>
              <a:t>out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spc="-60" dirty="0">
                <a:latin typeface="Tahoma"/>
                <a:cs typeface="Tahoma"/>
              </a:rPr>
              <a:t>one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60" dirty="0">
                <a:latin typeface="Tahoma"/>
                <a:cs typeface="Tahoma"/>
              </a:rPr>
              <a:t>more </a:t>
            </a:r>
            <a:r>
              <a:rPr sz="1000" spc="-40" dirty="0">
                <a:latin typeface="Tahoma"/>
                <a:cs typeface="Tahoma"/>
              </a:rPr>
              <a:t>datasets meant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simulate  </a:t>
            </a:r>
            <a:r>
              <a:rPr sz="1000" spc="-30" dirty="0">
                <a:latin typeface="Tahoma"/>
                <a:cs typeface="Tahoma"/>
              </a:rPr>
              <a:t>operational conditions of</a:t>
            </a:r>
            <a:r>
              <a:rPr sz="1000" spc="10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use</a:t>
            </a:r>
            <a:endParaRPr sz="1000">
              <a:latin typeface="Tahoma"/>
              <a:cs typeface="Tahoma"/>
            </a:endParaRPr>
          </a:p>
          <a:p>
            <a:pPr marL="18986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15" dirty="0">
                <a:latin typeface="Tahoma"/>
                <a:cs typeface="Tahoma"/>
              </a:rPr>
              <a:t>The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main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pillar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effectiveness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testing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evaluation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60" dirty="0">
                <a:solidFill>
                  <a:srgbClr val="FF0000"/>
                </a:solidFill>
                <a:latin typeface="Tahoma"/>
                <a:cs typeface="Tahoma"/>
              </a:rPr>
              <a:t>measure</a:t>
            </a:r>
            <a:r>
              <a:rPr sz="10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90" dirty="0">
                <a:latin typeface="Tahoma"/>
                <a:cs typeface="Tahoma"/>
              </a:rPr>
              <a:t>we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use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Evaluation Measures for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247" y="550588"/>
            <a:ext cx="3994785" cy="4991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" marR="177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20" dirty="0">
                <a:latin typeface="Tahoma"/>
                <a:cs typeface="Tahoma"/>
              </a:rPr>
              <a:t>Each </a:t>
            </a:r>
            <a:r>
              <a:rPr sz="1000" spc="-40" dirty="0">
                <a:latin typeface="Tahoma"/>
                <a:cs typeface="Tahoma"/>
              </a:rPr>
              <a:t>type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10" dirty="0">
                <a:latin typeface="Tahoma"/>
                <a:cs typeface="Tahoma"/>
              </a:rPr>
              <a:t>(binary/SLMC/MLMC/ordinal)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50" dirty="0">
                <a:latin typeface="Tahoma"/>
                <a:cs typeface="Tahoma"/>
              </a:rPr>
              <a:t>mode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15" dirty="0">
                <a:latin typeface="Tahoma"/>
                <a:cs typeface="Tahoma"/>
              </a:rPr>
              <a:t>(hard/soft) </a:t>
            </a:r>
            <a:r>
              <a:rPr sz="1000" spc="-45" dirty="0">
                <a:latin typeface="Tahoma"/>
                <a:cs typeface="Tahoma"/>
              </a:rPr>
              <a:t>requires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60" dirty="0">
                <a:latin typeface="Tahoma"/>
                <a:cs typeface="Tahoma"/>
              </a:rPr>
              <a:t>own</a:t>
            </a:r>
            <a:r>
              <a:rPr sz="1000" spc="1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measure</a:t>
            </a:r>
            <a:endParaRPr sz="1000">
              <a:latin typeface="Tahoma"/>
              <a:cs typeface="Tahoma"/>
            </a:endParaRPr>
          </a:p>
          <a:p>
            <a:pPr marL="177165" indent="-127000">
              <a:lnSpc>
                <a:spcPct val="100000"/>
              </a:lnSpc>
              <a:spcBef>
                <a:spcPts val="130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30" dirty="0">
                <a:latin typeface="Tahoma"/>
                <a:cs typeface="Tahoma"/>
              </a:rPr>
              <a:t>For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binary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(hard)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given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contingency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table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Ω</a:t>
            </a:r>
            <a:endParaRPr sz="10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18348" y="1094943"/>
          <a:ext cx="1418590" cy="6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883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9845" algn="ctr">
                        <a:lnSpc>
                          <a:spcPts val="1055"/>
                        </a:lnSpc>
                      </a:pPr>
                      <a:r>
                        <a:rPr sz="1000" spc="-35" dirty="0">
                          <a:latin typeface="Tahoma"/>
                          <a:cs typeface="Tahoma"/>
                        </a:rPr>
                        <a:t>true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11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ts val="1015"/>
                        </a:lnSpc>
                      </a:pPr>
                      <a:r>
                        <a:rPr sz="1000" spc="120" dirty="0">
                          <a:latin typeface="PMingLiU"/>
                          <a:cs typeface="PMingLiU"/>
                        </a:rPr>
                        <a:t>Yes</a:t>
                      </a:r>
                      <a:endParaRPr sz="10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</a:pPr>
                      <a:r>
                        <a:rPr sz="1000" spc="145" dirty="0">
                          <a:latin typeface="PMingLiU"/>
                          <a:cs typeface="PMingLiU"/>
                        </a:rPr>
                        <a:t>No</a:t>
                      </a:r>
                      <a:endParaRPr sz="10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78">
                <a:tc rowSpan="2"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pred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9369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000" spc="120" dirty="0">
                          <a:latin typeface="PMingLiU"/>
                          <a:cs typeface="PMingLiU"/>
                        </a:rPr>
                        <a:t>Yes</a:t>
                      </a:r>
                      <a:endParaRPr sz="10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175"/>
                        </a:lnSpc>
                      </a:pPr>
                      <a:r>
                        <a:rPr sz="1000" i="1" spc="15" dirty="0">
                          <a:latin typeface="Arial"/>
                          <a:cs typeface="Arial"/>
                        </a:rPr>
                        <a:t>TP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175"/>
                        </a:lnSpc>
                      </a:pPr>
                      <a:r>
                        <a:rPr sz="1000" i="1" spc="-40" dirty="0">
                          <a:latin typeface="Arial"/>
                          <a:cs typeface="Arial"/>
                        </a:rPr>
                        <a:t>FP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8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69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</a:pPr>
                      <a:r>
                        <a:rPr sz="1000" spc="145" dirty="0">
                          <a:latin typeface="PMingLiU"/>
                          <a:cs typeface="PMingLiU"/>
                        </a:rPr>
                        <a:t>No</a:t>
                      </a:r>
                      <a:endParaRPr sz="10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015"/>
                        </a:lnSpc>
                      </a:pPr>
                      <a:r>
                        <a:rPr sz="1000" i="1" spc="-35" dirty="0">
                          <a:latin typeface="Arial"/>
                          <a:cs typeface="Arial"/>
                        </a:rPr>
                        <a:t>FN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015"/>
                        </a:lnSpc>
                      </a:pPr>
                      <a:r>
                        <a:rPr sz="1000" i="1" spc="20" dirty="0">
                          <a:latin typeface="Arial"/>
                          <a:cs typeface="Arial"/>
                        </a:rPr>
                        <a:t>TN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035285" y="1748642"/>
            <a:ext cx="1924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5" dirty="0">
                <a:latin typeface="Arial"/>
                <a:cs typeface="Arial"/>
              </a:rPr>
              <a:t>TP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88981" y="1941830"/>
            <a:ext cx="495934" cy="0"/>
          </a:xfrm>
          <a:custGeom>
            <a:avLst/>
            <a:gdLst/>
            <a:ahLst/>
            <a:cxnLst/>
            <a:rect l="l" t="t" r="r" b="b"/>
            <a:pathLst>
              <a:path w="495935">
                <a:moveTo>
                  <a:pt x="0" y="0"/>
                </a:moveTo>
                <a:lnTo>
                  <a:pt x="49545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477" y="1834240"/>
            <a:ext cx="41459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standard </a:t>
            </a:r>
            <a:r>
              <a:rPr sz="1000" spc="-60" dirty="0">
                <a:latin typeface="Tahoma"/>
                <a:cs typeface="Tahoma"/>
              </a:rPr>
              <a:t>measure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i="1" spc="-15" dirty="0">
                <a:latin typeface="Arial"/>
                <a:cs typeface="Arial"/>
              </a:rPr>
              <a:t>F</a:t>
            </a:r>
            <a:r>
              <a:rPr sz="1050" spc="-22" baseline="-11904" dirty="0">
                <a:latin typeface="Arial"/>
                <a:cs typeface="Arial"/>
              </a:rPr>
              <a:t>1</a:t>
            </a:r>
            <a:r>
              <a:rPr sz="1000" spc="-15" dirty="0">
                <a:latin typeface="Tahoma"/>
                <a:cs typeface="Tahoma"/>
              </a:rPr>
              <a:t>,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harmonic </a:t>
            </a:r>
            <a:r>
              <a:rPr sz="1000" spc="-60" dirty="0">
                <a:latin typeface="Tahoma"/>
                <a:cs typeface="Tahoma"/>
              </a:rPr>
              <a:t>mean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precision </a:t>
            </a:r>
            <a:r>
              <a:rPr sz="1000" spc="-35" dirty="0">
                <a:latin typeface="Tahoma"/>
                <a:cs typeface="Tahoma"/>
              </a:rPr>
              <a:t>(</a:t>
            </a:r>
            <a:r>
              <a:rPr sz="1000" i="1" spc="-35" dirty="0">
                <a:latin typeface="Verdana"/>
                <a:cs typeface="Verdana"/>
              </a:rPr>
              <a:t>π</a:t>
            </a:r>
            <a:r>
              <a:rPr sz="1000" i="1" spc="135" dirty="0">
                <a:latin typeface="Verdana"/>
                <a:cs typeface="Verdana"/>
              </a:rPr>
              <a:t>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500" i="1" spc="22" baseline="-38888" dirty="0">
                <a:latin typeface="Arial"/>
                <a:cs typeface="Arial"/>
              </a:rPr>
              <a:t>TP </a:t>
            </a:r>
            <a:r>
              <a:rPr sz="1500" spc="67" baseline="-38888" dirty="0">
                <a:latin typeface="Tahoma"/>
                <a:cs typeface="Tahoma"/>
              </a:rPr>
              <a:t>+ </a:t>
            </a:r>
            <a:r>
              <a:rPr sz="1500" i="1" spc="-60" baseline="-38888" dirty="0">
                <a:latin typeface="Arial"/>
                <a:cs typeface="Arial"/>
              </a:rPr>
              <a:t>FP </a:t>
            </a:r>
            <a:r>
              <a:rPr sz="100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877" y="2117692"/>
            <a:ext cx="8267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0" dirty="0">
                <a:latin typeface="Tahoma"/>
                <a:cs typeface="Tahoma"/>
              </a:rPr>
              <a:t>recall </a:t>
            </a:r>
            <a:r>
              <a:rPr sz="1000" spc="-55" dirty="0">
                <a:latin typeface="Tahoma"/>
                <a:cs typeface="Tahoma"/>
              </a:rPr>
              <a:t>(</a:t>
            </a:r>
            <a:r>
              <a:rPr sz="1000" i="1" spc="-55" dirty="0">
                <a:latin typeface="Verdana"/>
                <a:cs typeface="Verdana"/>
              </a:rPr>
              <a:t>ρ</a:t>
            </a:r>
            <a:r>
              <a:rPr sz="1000" i="1" spc="-20" dirty="0">
                <a:latin typeface="Verdana"/>
                <a:cs typeface="Verdana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1505" y="2032094"/>
            <a:ext cx="1924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5" dirty="0">
                <a:latin typeface="Arial"/>
                <a:cs typeface="Arial"/>
              </a:rPr>
              <a:t>TP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0922" y="2225281"/>
            <a:ext cx="504190" cy="0"/>
          </a:xfrm>
          <a:custGeom>
            <a:avLst/>
            <a:gdLst/>
            <a:ahLst/>
            <a:cxnLst/>
            <a:rect l="l" t="t" r="r" b="b"/>
            <a:pathLst>
              <a:path w="504189">
                <a:moveTo>
                  <a:pt x="0" y="0"/>
                </a:moveTo>
                <a:lnTo>
                  <a:pt x="503986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18222" y="2204483"/>
            <a:ext cx="519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15" dirty="0">
                <a:latin typeface="Arial"/>
                <a:cs typeface="Arial"/>
              </a:rPr>
              <a:t>TP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155" dirty="0">
                <a:latin typeface="Tahoma"/>
                <a:cs typeface="Tahoma"/>
              </a:rPr>
              <a:t> </a:t>
            </a:r>
            <a:r>
              <a:rPr sz="1000" i="1" spc="-35" dirty="0">
                <a:latin typeface="Arial"/>
                <a:cs typeface="Arial"/>
              </a:rPr>
              <a:t>FN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7398" y="2117692"/>
            <a:ext cx="344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Tahoma"/>
                <a:cs typeface="Tahoma"/>
              </a:rPr>
              <a:t>),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i.e.,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907" y="2495720"/>
            <a:ext cx="1885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710" dirty="0">
                <a:latin typeface="Arial"/>
                <a:cs typeface="Arial"/>
              </a:rPr>
              <a:t></a:t>
            </a:r>
            <a:r>
              <a:rPr sz="1500" spc="262" baseline="-16666" dirty="0">
                <a:latin typeface="Arial"/>
                <a:cs typeface="Arial"/>
              </a:rPr>
              <a:t>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0907" y="2761429"/>
            <a:ext cx="1885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710" dirty="0">
                <a:latin typeface="Arial"/>
                <a:cs typeface="Arial"/>
              </a:rPr>
              <a:t></a:t>
            </a:r>
            <a:r>
              <a:rPr sz="1500" spc="262" baseline="-16666" dirty="0">
                <a:latin typeface="Arial"/>
                <a:cs typeface="Arial"/>
              </a:rPr>
              <a:t>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8670" y="2698158"/>
            <a:ext cx="8864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51180" algn="l"/>
              </a:tabLst>
            </a:pPr>
            <a:r>
              <a:rPr sz="1500" i="1" spc="-52" baseline="8333" dirty="0">
                <a:latin typeface="Arial"/>
                <a:cs typeface="Arial"/>
              </a:rPr>
              <a:t>F</a:t>
            </a:r>
            <a:r>
              <a:rPr sz="700" spc="-35" dirty="0">
                <a:latin typeface="Arial"/>
                <a:cs typeface="Arial"/>
              </a:rPr>
              <a:t>1 </a:t>
            </a:r>
            <a:r>
              <a:rPr sz="700" spc="-30" dirty="0">
                <a:latin typeface="Arial"/>
                <a:cs typeface="Arial"/>
              </a:rPr>
              <a:t> </a:t>
            </a:r>
            <a:r>
              <a:rPr sz="1500" spc="67" baseline="8333" dirty="0">
                <a:latin typeface="Tahoma"/>
                <a:cs typeface="Tahoma"/>
              </a:rPr>
              <a:t>=	</a:t>
            </a:r>
            <a:r>
              <a:rPr sz="1500" i="1" spc="-104" baseline="5555" dirty="0">
                <a:latin typeface="Verdana"/>
                <a:cs typeface="Verdana"/>
              </a:rPr>
              <a:t>π </a:t>
            </a:r>
            <a:r>
              <a:rPr sz="1500" spc="67" baseline="5555" dirty="0">
                <a:latin typeface="Tahoma"/>
                <a:cs typeface="Tahoma"/>
              </a:rPr>
              <a:t>+</a:t>
            </a:r>
            <a:r>
              <a:rPr sz="1500" spc="-270" baseline="5555" dirty="0">
                <a:latin typeface="Tahoma"/>
                <a:cs typeface="Tahoma"/>
              </a:rPr>
              <a:t> </a:t>
            </a:r>
            <a:r>
              <a:rPr sz="1500" i="1" spc="-165" baseline="5555" dirty="0">
                <a:latin typeface="Verdana"/>
                <a:cs typeface="Verdana"/>
              </a:rPr>
              <a:t>ρ</a:t>
            </a:r>
            <a:endParaRPr sz="1500" baseline="5555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24266" y="2599745"/>
            <a:ext cx="123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8207" y="2381839"/>
            <a:ext cx="170243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50">
              <a:latin typeface="Times New Roman"/>
              <a:cs typeface="Times New Roman"/>
            </a:endParaRPr>
          </a:p>
          <a:p>
            <a:pPr marL="190500" algn="ctr">
              <a:lnSpc>
                <a:spcPct val="100000"/>
              </a:lnSpc>
              <a:tabLst>
                <a:tab pos="515620" algn="l"/>
                <a:tab pos="686435" algn="l"/>
                <a:tab pos="1600200" algn="l"/>
              </a:tabLst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spc="-5" dirty="0">
                <a:latin typeface="Times New Roman"/>
                <a:cs typeface="Times New Roman"/>
              </a:rPr>
              <a:t>	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  <a:tabLst>
                <a:tab pos="318770" algn="l"/>
                <a:tab pos="1059180" algn="l"/>
              </a:tabLst>
            </a:pPr>
            <a:r>
              <a:rPr sz="1500" spc="262" baseline="58333" dirty="0">
                <a:latin typeface="Arial"/>
                <a:cs typeface="Arial"/>
              </a:rPr>
              <a:t>	</a:t>
            </a:r>
            <a:r>
              <a:rPr sz="1000" i="1" spc="-75" dirty="0">
                <a:latin typeface="Verdana"/>
                <a:cs typeface="Verdana"/>
              </a:rPr>
              <a:t>πρ	</a:t>
            </a:r>
            <a:r>
              <a:rPr sz="1000" spc="-5" dirty="0">
                <a:latin typeface="Tahoma"/>
                <a:cs typeface="Tahoma"/>
              </a:rPr>
              <a:t>2</a:t>
            </a:r>
            <a:r>
              <a:rPr sz="1000" i="1" spc="-5" dirty="0">
                <a:latin typeface="Arial"/>
                <a:cs typeface="Arial"/>
              </a:rPr>
              <a:t>TP</a:t>
            </a:r>
            <a:endParaRPr sz="1000">
              <a:latin typeface="Arial"/>
              <a:cs typeface="Arial"/>
            </a:endParaRPr>
          </a:p>
          <a:p>
            <a:pPr marL="737235">
              <a:lnSpc>
                <a:spcPct val="100000"/>
              </a:lnSpc>
              <a:spcBef>
                <a:spcPts val="155"/>
              </a:spcBef>
            </a:pPr>
            <a:r>
              <a:rPr sz="1000" spc="-5" dirty="0">
                <a:latin typeface="Tahoma"/>
                <a:cs typeface="Tahoma"/>
              </a:rPr>
              <a:t>2</a:t>
            </a:r>
            <a:r>
              <a:rPr sz="1000" i="1" spc="-5" dirty="0">
                <a:latin typeface="Arial"/>
                <a:cs typeface="Arial"/>
              </a:rPr>
              <a:t>TP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i="1" spc="-40" dirty="0">
                <a:latin typeface="Arial"/>
                <a:cs typeface="Arial"/>
              </a:rPr>
              <a:t>FP </a:t>
            </a:r>
            <a:r>
              <a:rPr sz="1000" spc="45" dirty="0">
                <a:latin typeface="Tahoma"/>
                <a:cs typeface="Tahoma"/>
              </a:rPr>
              <a:t>+</a:t>
            </a:r>
            <a:r>
              <a:rPr sz="1000" spc="-190" dirty="0">
                <a:latin typeface="Tahoma"/>
                <a:cs typeface="Tahoma"/>
              </a:rPr>
              <a:t> </a:t>
            </a:r>
            <a:r>
              <a:rPr sz="1000" i="1" spc="-35" dirty="0">
                <a:latin typeface="Arial"/>
                <a:cs typeface="Arial"/>
              </a:rPr>
              <a:t>FN</a:t>
            </a:r>
            <a:endParaRPr sz="1000">
              <a:latin typeface="Arial"/>
              <a:cs typeface="Arial"/>
            </a:endParaRPr>
          </a:p>
          <a:p>
            <a:pPr marL="161925" algn="ctr">
              <a:lnSpc>
                <a:spcPct val="100000"/>
              </a:lnSpc>
              <a:spcBef>
                <a:spcPts val="284"/>
              </a:spcBef>
            </a:pPr>
            <a:r>
              <a:rPr sz="1000" spc="-50" dirty="0"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99994" y="2599745"/>
            <a:ext cx="11906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Tahoma"/>
                <a:cs typeface="Tahoma"/>
              </a:rPr>
              <a:t>if </a:t>
            </a:r>
            <a:r>
              <a:rPr sz="1000" i="1" spc="15" dirty="0">
                <a:latin typeface="Arial"/>
                <a:cs typeface="Arial"/>
              </a:rPr>
              <a:t>TP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i="1" spc="-40" dirty="0">
                <a:latin typeface="Arial"/>
                <a:cs typeface="Arial"/>
              </a:rPr>
              <a:t>FP </a:t>
            </a:r>
            <a:r>
              <a:rPr sz="1000" spc="45" dirty="0">
                <a:latin typeface="Tahoma"/>
                <a:cs typeface="Tahoma"/>
              </a:rPr>
              <a:t>+ </a:t>
            </a:r>
            <a:r>
              <a:rPr sz="1000" i="1" spc="-35" dirty="0">
                <a:latin typeface="Arial"/>
                <a:cs typeface="Arial"/>
              </a:rPr>
              <a:t>FN </a:t>
            </a:r>
            <a:r>
              <a:rPr sz="1000" i="1" spc="-45" dirty="0">
                <a:latin typeface="Verdana"/>
                <a:cs typeface="Verdana"/>
              </a:rPr>
              <a:t>&gt;</a:t>
            </a:r>
            <a:r>
              <a:rPr sz="1000" i="1" spc="-215" dirty="0">
                <a:latin typeface="Verdana"/>
                <a:cs typeface="Verdana"/>
              </a:rPr>
              <a:t> </a:t>
            </a:r>
            <a:r>
              <a:rPr sz="1000" spc="-50" dirty="0"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0040" y="2874739"/>
            <a:ext cx="1218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Tahoma"/>
                <a:cs typeface="Tahoma"/>
              </a:rPr>
              <a:t>if </a:t>
            </a:r>
            <a:r>
              <a:rPr sz="1000" i="1" spc="15" dirty="0">
                <a:latin typeface="Arial"/>
                <a:cs typeface="Arial"/>
              </a:rPr>
              <a:t>TP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40" dirty="0">
                <a:latin typeface="Arial"/>
                <a:cs typeface="Arial"/>
              </a:rPr>
              <a:t>FP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35" dirty="0">
                <a:latin typeface="Arial"/>
                <a:cs typeface="Arial"/>
              </a:rPr>
              <a:t>FN </a:t>
            </a:r>
            <a:r>
              <a:rPr sz="1000" spc="45" dirty="0">
                <a:latin typeface="Tahoma"/>
                <a:cs typeface="Tahoma"/>
              </a:rPr>
              <a:t>=</a:t>
            </a:r>
            <a:r>
              <a:rPr sz="1000" spc="-18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947" y="3113448"/>
            <a:ext cx="3160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i="1" spc="-35" dirty="0">
                <a:latin typeface="Arial"/>
                <a:cs typeface="Arial"/>
              </a:rPr>
              <a:t>F</a:t>
            </a:r>
            <a:r>
              <a:rPr sz="1050" spc="-52" baseline="-11904" dirty="0">
                <a:latin typeface="Arial"/>
                <a:cs typeface="Arial"/>
              </a:rPr>
              <a:t>1</a:t>
            </a:r>
            <a:r>
              <a:rPr sz="1050" spc="179" baseline="-11904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robust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60" dirty="0">
                <a:latin typeface="Tahoma"/>
                <a:cs typeface="Tahoma"/>
              </a:rPr>
              <a:t>presence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imbalance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test</a:t>
            </a:r>
            <a:r>
              <a:rPr sz="1000" spc="6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set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Evaluation Measures for Classification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947" y="831855"/>
            <a:ext cx="4034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multi-label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multi-class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i="1" spc="-35" dirty="0">
                <a:latin typeface="Arial"/>
                <a:cs typeface="Arial"/>
              </a:rPr>
              <a:t>F</a:t>
            </a:r>
            <a:r>
              <a:rPr sz="1050" spc="-52" baseline="-11904" dirty="0">
                <a:latin typeface="Arial"/>
                <a:cs typeface="Arial"/>
              </a:rPr>
              <a:t>1</a:t>
            </a:r>
            <a:r>
              <a:rPr sz="1050" spc="179" baseline="-11904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must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55" dirty="0">
                <a:latin typeface="Tahoma"/>
                <a:cs typeface="Tahoma"/>
              </a:rPr>
              <a:t>averaged </a:t>
            </a:r>
            <a:r>
              <a:rPr sz="1000" spc="-45" dirty="0">
                <a:latin typeface="Tahoma"/>
                <a:cs typeface="Tahoma"/>
              </a:rPr>
              <a:t>across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477" y="913395"/>
            <a:ext cx="4175125" cy="5740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1000" spc="-50" dirty="0">
                <a:latin typeface="Tahoma"/>
                <a:cs typeface="Tahoma"/>
              </a:rPr>
              <a:t>classes, </a:t>
            </a:r>
            <a:r>
              <a:rPr sz="1000" spc="-35" dirty="0">
                <a:latin typeface="Tahoma"/>
                <a:cs typeface="Tahoma"/>
              </a:rPr>
              <a:t>according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endParaRPr sz="1000" dirty="0">
              <a:latin typeface="Tahoma"/>
              <a:cs typeface="Tahoma"/>
            </a:endParaRPr>
          </a:p>
          <a:p>
            <a:pPr marL="290830" marR="30480" indent="-126364">
              <a:lnSpc>
                <a:spcPts val="1000"/>
              </a:lnSpc>
              <a:spcBef>
                <a:spcPts val="590"/>
              </a:spcBef>
            </a:pPr>
            <a:r>
              <a:rPr sz="1350" spc="-37" baseline="6172" dirty="0">
                <a:solidFill>
                  <a:srgbClr val="FF0000"/>
                </a:solidFill>
                <a:latin typeface="Tahoma"/>
                <a:cs typeface="Tahoma"/>
              </a:rPr>
              <a:t>micro-averaging</a:t>
            </a:r>
            <a:r>
              <a:rPr sz="1350" spc="-37" baseline="6172" dirty="0">
                <a:latin typeface="Tahoma"/>
                <a:cs typeface="Tahoma"/>
              </a:rPr>
              <a:t>: compute </a:t>
            </a:r>
            <a:r>
              <a:rPr sz="1350" i="1" spc="-30" baseline="6172" dirty="0">
                <a:latin typeface="Arial"/>
                <a:cs typeface="Arial"/>
              </a:rPr>
              <a:t>F</a:t>
            </a:r>
            <a:r>
              <a:rPr sz="600" spc="-20" dirty="0">
                <a:latin typeface="Arial"/>
                <a:cs typeface="Arial"/>
              </a:rPr>
              <a:t>1 </a:t>
            </a:r>
            <a:r>
              <a:rPr sz="1350" spc="-30" baseline="6172" dirty="0">
                <a:latin typeface="Tahoma"/>
                <a:cs typeface="Tahoma"/>
              </a:rPr>
              <a:t>from the </a:t>
            </a:r>
            <a:r>
              <a:rPr sz="1350" spc="7" baseline="6172" dirty="0">
                <a:latin typeface="Tahoma"/>
                <a:cs typeface="Tahoma"/>
              </a:rPr>
              <a:t>“collective” </a:t>
            </a:r>
            <a:r>
              <a:rPr sz="1350" spc="-30" baseline="6172" dirty="0">
                <a:latin typeface="Tahoma"/>
                <a:cs typeface="Tahoma"/>
              </a:rPr>
              <a:t>contingency </a:t>
            </a:r>
            <a:r>
              <a:rPr sz="1350" spc="-22" baseline="6172" dirty="0">
                <a:latin typeface="Tahoma"/>
                <a:cs typeface="Tahoma"/>
              </a:rPr>
              <a:t>table </a:t>
            </a:r>
            <a:r>
              <a:rPr sz="1350" spc="-30" baseline="6172" dirty="0">
                <a:latin typeface="Tahoma"/>
                <a:cs typeface="Tahoma"/>
              </a:rPr>
              <a:t>obtained 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summing</a:t>
            </a:r>
            <a:r>
              <a:rPr sz="900" spc="8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cells</a:t>
            </a:r>
            <a:endParaRPr sz="900" dirty="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57273" y="1537284"/>
          <a:ext cx="1793875" cy="949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4233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4604" algn="ctr">
                        <a:lnSpc>
                          <a:spcPts val="965"/>
                        </a:lnSpc>
                      </a:pPr>
                      <a:r>
                        <a:rPr sz="900" spc="-20" dirty="0">
                          <a:latin typeface="Tahoma"/>
                          <a:cs typeface="Tahoma"/>
                        </a:rPr>
                        <a:t>true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362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925"/>
                        </a:lnSpc>
                      </a:pPr>
                      <a:r>
                        <a:rPr sz="900" spc="105" dirty="0">
                          <a:latin typeface="PMingLiU"/>
                          <a:cs typeface="PMingLiU"/>
                        </a:rPr>
                        <a:t>Yes</a:t>
                      </a:r>
                      <a:endParaRPr sz="9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900" spc="130" dirty="0">
                          <a:latin typeface="PMingLiU"/>
                          <a:cs typeface="PMingLiU"/>
                        </a:rPr>
                        <a:t>No</a:t>
                      </a:r>
                      <a:endParaRPr sz="9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13">
                <a:tc rowSpan="2"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900" spc="-25" dirty="0">
                          <a:latin typeface="Tahoma"/>
                          <a:cs typeface="Tahoma"/>
                        </a:rPr>
                        <a:t>predicted</a:t>
                      </a:r>
                      <a:endParaRPr sz="900">
                        <a:latin typeface="Tahoma"/>
                        <a:cs typeface="Tahoma"/>
                      </a:endParaRPr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900" spc="105" dirty="0">
                          <a:latin typeface="PMingLiU"/>
                          <a:cs typeface="PMingLiU"/>
                        </a:rPr>
                        <a:t>Yes</a:t>
                      </a:r>
                      <a:endParaRPr sz="900">
                        <a:latin typeface="PMingLiU"/>
                        <a:cs typeface="PMingLiU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50" spc="1095" baseline="52469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97" baseline="5246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25" dirty="0">
                          <a:latin typeface="Arial"/>
                          <a:cs typeface="Arial"/>
                        </a:rPr>
                        <a:t>TP</a:t>
                      </a:r>
                      <a:r>
                        <a:rPr sz="900" i="1" spc="37" baseline="-9259" dirty="0">
                          <a:latin typeface="Arial"/>
                          <a:cs typeface="Arial"/>
                        </a:rPr>
                        <a:t>i</a:t>
                      </a:r>
                      <a:endParaRPr sz="900" baseline="-9259">
                        <a:latin typeface="Arial"/>
                        <a:cs typeface="Arial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600" i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i="1" spc="-7" baseline="-16666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i="1" spc="-67" baseline="-16666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10" dirty="0">
                          <a:latin typeface="Meiryo"/>
                          <a:cs typeface="Meiryo"/>
                        </a:rPr>
                        <a:t>∈C</a:t>
                      </a:r>
                      <a:endParaRPr sz="600">
                        <a:latin typeface="Meiryo"/>
                        <a:cs typeface="Meiryo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350" spc="1095" baseline="52469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97" baseline="5246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10" dirty="0">
                          <a:latin typeface="Arial"/>
                          <a:cs typeface="Arial"/>
                        </a:rPr>
                        <a:t>FP</a:t>
                      </a:r>
                      <a:r>
                        <a:rPr sz="900" i="1" spc="-15" baseline="-9259" dirty="0">
                          <a:latin typeface="Arial"/>
                          <a:cs typeface="Arial"/>
                        </a:rPr>
                        <a:t>i</a:t>
                      </a:r>
                      <a:endParaRPr sz="900" baseline="-9259">
                        <a:latin typeface="Arial"/>
                        <a:cs typeface="Arial"/>
                      </a:endParaRPr>
                    </a:p>
                    <a:p>
                      <a:pPr marL="8826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600" i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i="1" spc="-7" baseline="-16666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i="1" spc="-67" baseline="-16666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10" dirty="0">
                          <a:latin typeface="Meiryo"/>
                          <a:cs typeface="Meiryo"/>
                        </a:rPr>
                        <a:t>∈C</a:t>
                      </a:r>
                      <a:endParaRPr sz="600">
                        <a:latin typeface="Meiryo"/>
                        <a:cs typeface="Meiryo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318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130" dirty="0">
                          <a:latin typeface="PMingLiU"/>
                          <a:cs typeface="PMingLiU"/>
                        </a:rPr>
                        <a:t>No</a:t>
                      </a:r>
                      <a:endParaRPr sz="900">
                        <a:latin typeface="PMingLiU"/>
                        <a:cs typeface="PMingLiU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50" spc="1095" baseline="52469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97" baseline="5246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-5" dirty="0">
                          <a:latin typeface="Arial"/>
                          <a:cs typeface="Arial"/>
                        </a:rPr>
                        <a:t>FN</a:t>
                      </a:r>
                      <a:r>
                        <a:rPr sz="900" i="1" spc="-7" baseline="-9259" dirty="0">
                          <a:latin typeface="Arial"/>
                          <a:cs typeface="Arial"/>
                        </a:rPr>
                        <a:t>i</a:t>
                      </a:r>
                      <a:endParaRPr sz="900" baseline="-9259">
                        <a:latin typeface="Arial"/>
                        <a:cs typeface="Arial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600" i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i="1" spc="-7" baseline="-16666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i="1" spc="-67" baseline="-16666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10" dirty="0">
                          <a:latin typeface="Meiryo"/>
                          <a:cs typeface="Meiryo"/>
                        </a:rPr>
                        <a:t>∈C</a:t>
                      </a:r>
                      <a:endParaRPr sz="600">
                        <a:latin typeface="Meiryo"/>
                        <a:cs typeface="Meiryo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350" spc="1095" baseline="52469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97" baseline="5246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i="1" spc="30" dirty="0">
                          <a:latin typeface="Arial"/>
                          <a:cs typeface="Arial"/>
                        </a:rPr>
                        <a:t>TN</a:t>
                      </a:r>
                      <a:r>
                        <a:rPr sz="900" i="1" spc="44" baseline="-9259" dirty="0">
                          <a:latin typeface="Arial"/>
                          <a:cs typeface="Arial"/>
                        </a:rPr>
                        <a:t>i</a:t>
                      </a:r>
                      <a:endParaRPr sz="900" baseline="-9259">
                        <a:latin typeface="Arial"/>
                        <a:cs typeface="Arial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600" i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50" i="1" spc="-7" baseline="-16666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750" i="1" spc="-67" baseline="-16666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i="1" spc="10" dirty="0">
                          <a:latin typeface="Meiryo"/>
                          <a:cs typeface="Meiryo"/>
                        </a:rPr>
                        <a:t>∈C</a:t>
                      </a:r>
                      <a:endParaRPr sz="600">
                        <a:latin typeface="Meiryo"/>
                        <a:cs typeface="Meiryo"/>
                      </a:endParaRPr>
                    </a:p>
                  </a:txBody>
                  <a:tcPr marL="0" marR="0" marT="349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14947" y="2465792"/>
            <a:ext cx="3625215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470"/>
              </a:spcBef>
            </a:pPr>
            <a:r>
              <a:rPr sz="900" spc="-30" dirty="0">
                <a:solidFill>
                  <a:srgbClr val="FF0000"/>
                </a:solidFill>
                <a:latin typeface="Tahoma"/>
                <a:cs typeface="Tahoma"/>
              </a:rPr>
              <a:t>macro-averaging</a:t>
            </a:r>
            <a:r>
              <a:rPr sz="900" spc="-30" dirty="0">
                <a:latin typeface="Tahoma"/>
                <a:cs typeface="Tahoma"/>
              </a:rPr>
              <a:t>: </a:t>
            </a:r>
            <a:r>
              <a:rPr sz="900" spc="-25" dirty="0">
                <a:latin typeface="Tahoma"/>
                <a:cs typeface="Tahoma"/>
              </a:rPr>
              <a:t>compute </a:t>
            </a:r>
            <a:r>
              <a:rPr sz="900" i="1" dirty="0">
                <a:latin typeface="Arial"/>
                <a:cs typeface="Arial"/>
              </a:rPr>
              <a:t>F</a:t>
            </a:r>
            <a:r>
              <a:rPr sz="900" baseline="-9259" dirty="0">
                <a:latin typeface="Arial"/>
                <a:cs typeface="Arial"/>
              </a:rPr>
              <a:t>1</a:t>
            </a:r>
            <a:r>
              <a:rPr sz="900" dirty="0">
                <a:latin typeface="Tahoma"/>
                <a:cs typeface="Tahoma"/>
              </a:rPr>
              <a:t>(</a:t>
            </a:r>
            <a:r>
              <a:rPr sz="900" i="1" dirty="0">
                <a:latin typeface="Arial"/>
                <a:cs typeface="Arial"/>
              </a:rPr>
              <a:t>c</a:t>
            </a:r>
            <a:r>
              <a:rPr sz="900" i="1" baseline="-9259" dirty="0">
                <a:latin typeface="Arial"/>
                <a:cs typeface="Arial"/>
              </a:rPr>
              <a:t>i </a:t>
            </a:r>
            <a:r>
              <a:rPr sz="900" spc="10" dirty="0">
                <a:latin typeface="Tahoma"/>
                <a:cs typeface="Tahoma"/>
              </a:rPr>
              <a:t>)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5" dirty="0">
                <a:latin typeface="Tahoma"/>
                <a:cs typeface="Tahoma"/>
              </a:rPr>
              <a:t>all </a:t>
            </a:r>
            <a:r>
              <a:rPr sz="900" i="1" spc="-15" dirty="0">
                <a:latin typeface="Arial"/>
                <a:cs typeface="Arial"/>
              </a:rPr>
              <a:t>c</a:t>
            </a:r>
            <a:r>
              <a:rPr sz="900" i="1" spc="-22" baseline="-9259" dirty="0">
                <a:latin typeface="Arial"/>
                <a:cs typeface="Arial"/>
              </a:rPr>
              <a:t>i </a:t>
            </a:r>
            <a:r>
              <a:rPr sz="900" i="1" spc="-110" dirty="0">
                <a:latin typeface="Meiryo"/>
                <a:cs typeface="Meiryo"/>
              </a:rPr>
              <a:t>∈ C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5" dirty="0">
                <a:latin typeface="Tahoma"/>
                <a:cs typeface="Tahoma"/>
              </a:rPr>
              <a:t>then</a:t>
            </a:r>
            <a:r>
              <a:rPr sz="900" spc="-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average</a:t>
            </a:r>
            <a:endParaRPr sz="900" dirty="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5" dirty="0">
                <a:latin typeface="Tahoma"/>
                <a:cs typeface="Tahoma"/>
              </a:rPr>
              <a:t>Micro </a:t>
            </a:r>
            <a:r>
              <a:rPr sz="1000" spc="-35" dirty="0">
                <a:latin typeface="Tahoma"/>
                <a:cs typeface="Tahoma"/>
              </a:rPr>
              <a:t>usually </a:t>
            </a:r>
            <a:r>
              <a:rPr sz="1000" spc="-50" dirty="0">
                <a:latin typeface="Tahoma"/>
                <a:cs typeface="Tahoma"/>
              </a:rPr>
              <a:t>gives </a:t>
            </a:r>
            <a:r>
              <a:rPr sz="1000" spc="-40" dirty="0">
                <a:latin typeface="Tahoma"/>
                <a:cs typeface="Tahoma"/>
              </a:rPr>
              <a:t>higher </a:t>
            </a:r>
            <a:r>
              <a:rPr sz="1000" spc="-55" dirty="0">
                <a:latin typeface="Tahoma"/>
                <a:cs typeface="Tahoma"/>
              </a:rPr>
              <a:t>scores </a:t>
            </a:r>
            <a:r>
              <a:rPr sz="1000" spc="-30" dirty="0">
                <a:latin typeface="Tahoma"/>
                <a:cs typeface="Tahoma"/>
              </a:rPr>
              <a:t>than </a:t>
            </a:r>
            <a:r>
              <a:rPr sz="1000" spc="-40" dirty="0">
                <a:latin typeface="Tahoma"/>
                <a:cs typeface="Tahoma"/>
              </a:rPr>
              <a:t>macro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...</a:t>
            </a:r>
            <a:endParaRPr sz="10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Evaluation Measures for Classification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934001"/>
            <a:ext cx="40398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0" dirty="0">
                <a:latin typeface="Tahoma"/>
                <a:cs typeface="Tahoma"/>
              </a:rPr>
              <a:t>For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single-label</a:t>
            </a:r>
            <a:r>
              <a:rPr sz="1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multi-class</a:t>
            </a:r>
            <a:r>
              <a:rPr sz="10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most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widely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used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measure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877" y="1085829"/>
            <a:ext cx="10864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Tahoma"/>
                <a:cs typeface="Tahoma"/>
              </a:rPr>
              <a:t>(“vanilla”)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accuracy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0976" y="1325161"/>
            <a:ext cx="24320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latin typeface="Arial"/>
                <a:cs typeface="Arial"/>
              </a:rPr>
              <a:t>A</a:t>
            </a:r>
            <a:r>
              <a:rPr sz="1000" i="1" spc="-80" dirty="0">
                <a:latin typeface="Arial"/>
                <a:cs typeface="Arial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9200" y="1130114"/>
            <a:ext cx="159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80" dirty="0"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64587" y="1339071"/>
            <a:ext cx="4191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i="1" spc="10" dirty="0"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22766" y="1300927"/>
            <a:ext cx="2190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25" dirty="0">
                <a:latin typeface="Arial"/>
                <a:cs typeface="Arial"/>
              </a:rPr>
              <a:t>c</a:t>
            </a:r>
            <a:r>
              <a:rPr sz="700" i="1" spc="-35" dirty="0">
                <a:latin typeface="Arial"/>
                <a:cs typeface="Arial"/>
              </a:rPr>
              <a:t> </a:t>
            </a:r>
            <a:r>
              <a:rPr sz="700" i="1" spc="-30" dirty="0">
                <a:latin typeface="Meiryo"/>
                <a:cs typeface="Meiryo"/>
              </a:rPr>
              <a:t>∈C</a:t>
            </a:r>
            <a:endParaRPr sz="700">
              <a:latin typeface="Meiryo"/>
              <a:cs typeface="Meiry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48140" y="1225009"/>
            <a:ext cx="11683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5" dirty="0">
                <a:latin typeface="Tahoma"/>
                <a:cs typeface="Tahoma"/>
              </a:rPr>
              <a:t>Ω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9529" y="1281940"/>
            <a:ext cx="704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latin typeface="Arial"/>
                <a:cs typeface="Arial"/>
              </a:rPr>
              <a:t>ii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01900" y="1432750"/>
            <a:ext cx="510540" cy="0"/>
          </a:xfrm>
          <a:custGeom>
            <a:avLst/>
            <a:gdLst/>
            <a:ahLst/>
            <a:cxnLst/>
            <a:rect l="l" t="t" r="r" b="b"/>
            <a:pathLst>
              <a:path w="510539">
                <a:moveTo>
                  <a:pt x="0" y="0"/>
                </a:moveTo>
                <a:lnTo>
                  <a:pt x="510298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60586" y="1411953"/>
            <a:ext cx="1930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65" dirty="0">
                <a:latin typeface="Meiryo"/>
                <a:cs typeface="Meiryo"/>
              </a:rPr>
              <a:t>|</a:t>
            </a:r>
            <a:r>
              <a:rPr sz="1000" i="1" spc="40" dirty="0">
                <a:latin typeface="Arial"/>
                <a:cs typeface="Arial"/>
              </a:rPr>
              <a:t>U</a:t>
            </a:r>
            <a:r>
              <a:rPr sz="1000" i="1" spc="-165" dirty="0">
                <a:latin typeface="Meiryo"/>
                <a:cs typeface="Meiryo"/>
              </a:rPr>
              <a:t>|</a:t>
            </a:r>
            <a:endParaRPr sz="10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477" y="1620017"/>
            <a:ext cx="4028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25" dirty="0">
                <a:latin typeface="Tahoma"/>
                <a:cs typeface="Tahoma"/>
              </a:rPr>
              <a:t>Ω</a:t>
            </a:r>
            <a:r>
              <a:rPr sz="1050" i="1" spc="37" baseline="-11904" dirty="0">
                <a:latin typeface="Arial"/>
                <a:cs typeface="Arial"/>
              </a:rPr>
              <a:t>ij</a:t>
            </a:r>
            <a:r>
              <a:rPr sz="1050" i="1" spc="52" baseline="-11904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is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number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documents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i="1" spc="-20" dirty="0">
                <a:latin typeface="Arial"/>
                <a:cs typeface="Arial"/>
              </a:rPr>
              <a:t>c</a:t>
            </a:r>
            <a:r>
              <a:rPr sz="1050" i="1" spc="-30" baseline="-11904" dirty="0">
                <a:latin typeface="Arial"/>
                <a:cs typeface="Arial"/>
              </a:rPr>
              <a:t>i</a:t>
            </a:r>
            <a:r>
              <a:rPr sz="1050" i="1" spc="127" baseline="-11904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which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are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predicted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i="1" spc="-10" dirty="0">
                <a:latin typeface="Arial"/>
                <a:cs typeface="Arial"/>
              </a:rPr>
              <a:t>c</a:t>
            </a:r>
            <a:r>
              <a:rPr sz="1050" i="1" spc="-15" baseline="-11904" dirty="0">
                <a:latin typeface="Arial"/>
                <a:cs typeface="Arial"/>
              </a:rPr>
              <a:t>j</a:t>
            </a:r>
            <a:endParaRPr sz="1050" baseline="-11904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520215" y="1909318"/>
          <a:ext cx="1815463" cy="7996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3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6883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29845" algn="ctr">
                        <a:lnSpc>
                          <a:spcPts val="1055"/>
                        </a:lnSpc>
                      </a:pPr>
                      <a:r>
                        <a:rPr sz="1000" spc="-35" dirty="0">
                          <a:latin typeface="Tahoma"/>
                          <a:cs typeface="Tahoma"/>
                        </a:rPr>
                        <a:t>true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11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015"/>
                        </a:lnSpc>
                      </a:pPr>
                      <a:r>
                        <a:rPr sz="1000" i="1" spc="-4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050" spc="-60" baseline="-11904" dirty="0">
                          <a:latin typeface="Arial"/>
                          <a:cs typeface="Arial"/>
                        </a:rPr>
                        <a:t>1</a:t>
                      </a:r>
                      <a:endParaRPr sz="1050" baseline="-11904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15"/>
                        </a:lnSpc>
                      </a:pPr>
                      <a:r>
                        <a:rPr sz="1000" spc="-30" dirty="0">
                          <a:latin typeface="Tahoma"/>
                          <a:cs typeface="Tahoma"/>
                        </a:rPr>
                        <a:t>...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500" i="1" spc="-75" baseline="1111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00" i="1" spc="-50" dirty="0">
                          <a:latin typeface="Meiryo"/>
                          <a:cs typeface="Meiryo"/>
                        </a:rPr>
                        <a:t>|C|</a:t>
                      </a:r>
                      <a:endParaRPr sz="700">
                        <a:latin typeface="Meiryo"/>
                        <a:cs typeface="Meiry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78">
                <a:tc rowSpan="3">
                  <a:txBody>
                    <a:bodyPr/>
                    <a:lstStyle/>
                    <a:p>
                      <a:pPr marL="13906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000" spc="-55" dirty="0">
                          <a:latin typeface="Tahoma"/>
                          <a:cs typeface="Tahoma"/>
                        </a:rPr>
                        <a:t>pred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9369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000" i="1" spc="-4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050" spc="-60" baseline="-11904" dirty="0">
                          <a:latin typeface="Arial"/>
                          <a:cs typeface="Arial"/>
                        </a:rPr>
                        <a:t>1</a:t>
                      </a:r>
                      <a:endParaRPr sz="1050" baseline="-11904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130"/>
                        </a:lnSpc>
                        <a:spcBef>
                          <a:spcPts val="125"/>
                        </a:spcBef>
                      </a:pPr>
                      <a:r>
                        <a:rPr sz="1500" spc="-15" baseline="8333" dirty="0">
                          <a:latin typeface="Tahoma"/>
                          <a:cs typeface="Tahoma"/>
                        </a:rPr>
                        <a:t>Ω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11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i="1" spc="-90" dirty="0">
                          <a:latin typeface="Verdana"/>
                          <a:cs typeface="Verdana"/>
                        </a:rPr>
                        <a:t>...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0"/>
                        </a:lnSpc>
                        <a:spcBef>
                          <a:spcPts val="155"/>
                        </a:spcBef>
                      </a:pPr>
                      <a:r>
                        <a:rPr sz="1500" spc="-44" baseline="11111" dirty="0">
                          <a:latin typeface="Tahoma"/>
                          <a:cs typeface="Tahoma"/>
                        </a:rPr>
                        <a:t>Ω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i="1" spc="-30" dirty="0">
                          <a:latin typeface="Meiryo"/>
                          <a:cs typeface="Meiryo"/>
                        </a:rPr>
                        <a:t>|C|</a:t>
                      </a:r>
                      <a:endParaRPr sz="700">
                        <a:latin typeface="Meiryo"/>
                        <a:cs typeface="Meiryo"/>
                      </a:endParaRPr>
                    </a:p>
                  </a:txBody>
                  <a:tcPr marL="0" marR="0" marT="196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8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69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</a:pPr>
                      <a:r>
                        <a:rPr sz="1000" spc="80" dirty="0">
                          <a:latin typeface="PMingLiU"/>
                          <a:cs typeface="PMingLiU"/>
                        </a:rPr>
                        <a:t>...</a:t>
                      </a:r>
                      <a:endParaRPr sz="1000">
                        <a:latin typeface="PMingLiU"/>
                        <a:cs typeface="PMingLiU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015"/>
                        </a:lnSpc>
                      </a:pPr>
                      <a:r>
                        <a:rPr sz="1000" i="1" spc="-90" dirty="0">
                          <a:latin typeface="Verdana"/>
                          <a:cs typeface="Verdana"/>
                        </a:rPr>
                        <a:t>...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15"/>
                        </a:lnSpc>
                      </a:pPr>
                      <a:r>
                        <a:rPr sz="1000" i="1" spc="-90" dirty="0">
                          <a:latin typeface="Verdana"/>
                          <a:cs typeface="Verdana"/>
                        </a:rPr>
                        <a:t>...</a:t>
                      </a:r>
                      <a:endParaRPr sz="10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5"/>
                        </a:lnSpc>
                      </a:pPr>
                      <a:r>
                        <a:rPr sz="1000" spc="-30" dirty="0">
                          <a:latin typeface="Tahoma"/>
                          <a:cs typeface="Tahoma"/>
                        </a:rPr>
                        <a:t>...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82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69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5"/>
                        </a:lnSpc>
                      </a:pPr>
                      <a:r>
                        <a:rPr sz="1500" i="1" spc="-75" baseline="1111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700" i="1" spc="-50" dirty="0">
                          <a:latin typeface="Meiryo"/>
                          <a:cs typeface="Meiryo"/>
                        </a:rPr>
                        <a:t>|C|</a:t>
                      </a:r>
                      <a:endParaRPr sz="700">
                        <a:latin typeface="Meiryo"/>
                        <a:cs typeface="Meiry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095"/>
                        </a:lnSpc>
                      </a:pPr>
                      <a:r>
                        <a:rPr sz="1500" spc="-44" baseline="11111" dirty="0">
                          <a:latin typeface="Tahoma"/>
                          <a:cs typeface="Tahoma"/>
                        </a:rPr>
                        <a:t>Ω</a:t>
                      </a:r>
                      <a:r>
                        <a:rPr sz="700" i="1" spc="-30" dirty="0">
                          <a:latin typeface="Meiryo"/>
                          <a:cs typeface="Meiryo"/>
                        </a:rPr>
                        <a:t>|C|</a:t>
                      </a:r>
                      <a:r>
                        <a:rPr sz="700" spc="-3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15"/>
                        </a:lnSpc>
                      </a:pPr>
                      <a:r>
                        <a:rPr sz="1000" spc="-30" dirty="0">
                          <a:latin typeface="Tahoma"/>
                          <a:cs typeface="Tahoma"/>
                        </a:rPr>
                        <a:t>...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95"/>
                        </a:lnSpc>
                      </a:pPr>
                      <a:r>
                        <a:rPr sz="1500" spc="-60" baseline="11111" dirty="0">
                          <a:latin typeface="Tahoma"/>
                          <a:cs typeface="Tahoma"/>
                        </a:rPr>
                        <a:t>Ω</a:t>
                      </a:r>
                      <a:r>
                        <a:rPr sz="700" i="1" spc="-40" dirty="0">
                          <a:latin typeface="Meiryo"/>
                          <a:cs typeface="Meiryo"/>
                        </a:rPr>
                        <a:t>|C||C|</a:t>
                      </a:r>
                      <a:endParaRPr sz="700">
                        <a:latin typeface="Meiryo"/>
                        <a:cs typeface="Meiryo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Main Types of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571936"/>
            <a:ext cx="42322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Binary </a:t>
            </a:r>
            <a:r>
              <a:rPr sz="1000" spc="-30" dirty="0">
                <a:latin typeface="Tahoma"/>
                <a:cs typeface="Tahoma"/>
              </a:rPr>
              <a:t>classification: </a:t>
            </a:r>
            <a:r>
              <a:rPr sz="1000" i="1" spc="-45" dirty="0">
                <a:latin typeface="Arial"/>
                <a:cs typeface="Arial"/>
              </a:rPr>
              <a:t>h </a:t>
            </a:r>
            <a:r>
              <a:rPr sz="1000" spc="-80" dirty="0">
                <a:latin typeface="Tahoma"/>
                <a:cs typeface="Tahoma"/>
              </a:rPr>
              <a:t>: </a:t>
            </a:r>
            <a:r>
              <a:rPr sz="1000" i="1" spc="15" dirty="0">
                <a:latin typeface="Meiryo"/>
                <a:cs typeface="Meiryo"/>
              </a:rPr>
              <a:t>D </a:t>
            </a:r>
            <a:r>
              <a:rPr sz="1000" i="1" spc="-5" dirty="0">
                <a:latin typeface="Meiryo"/>
                <a:cs typeface="Meiryo"/>
              </a:rPr>
              <a:t>→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-40" dirty="0">
                <a:latin typeface="Tahoma"/>
                <a:cs typeface="Tahoma"/>
              </a:rPr>
              <a:t>(each </a:t>
            </a:r>
            <a:r>
              <a:rPr sz="1000" spc="-25" dirty="0">
                <a:latin typeface="Tahoma"/>
                <a:cs typeface="Tahoma"/>
              </a:rPr>
              <a:t>item </a:t>
            </a:r>
            <a:r>
              <a:rPr sz="1000" spc="-45" dirty="0">
                <a:latin typeface="Tahoma"/>
                <a:cs typeface="Tahoma"/>
              </a:rPr>
              <a:t>belongs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0" dirty="0">
                <a:latin typeface="Tahoma"/>
                <a:cs typeface="Tahoma"/>
              </a:rPr>
              <a:t>exactly </a:t>
            </a:r>
            <a:r>
              <a:rPr sz="1000" spc="-60" dirty="0">
                <a:latin typeface="Tahoma"/>
                <a:cs typeface="Tahoma"/>
              </a:rPr>
              <a:t>one </a:t>
            </a:r>
            <a:r>
              <a:rPr sz="1000" spc="-35" dirty="0">
                <a:latin typeface="Tahoma"/>
                <a:cs typeface="Tahoma"/>
              </a:rPr>
              <a:t>class)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and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477" y="669789"/>
            <a:ext cx="2922905" cy="41655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55" dirty="0">
                <a:latin typeface="Meiryo"/>
                <a:cs typeface="Meiryo"/>
              </a:rPr>
              <a:t>{</a:t>
            </a:r>
            <a:r>
              <a:rPr sz="1000" i="1" spc="-55" dirty="0">
                <a:latin typeface="Arial"/>
                <a:cs typeface="Arial"/>
              </a:rPr>
              <a:t>c</a:t>
            </a:r>
            <a:r>
              <a:rPr sz="1050" spc="-82" baseline="-11904" dirty="0">
                <a:latin typeface="Arial"/>
                <a:cs typeface="Arial"/>
              </a:rPr>
              <a:t>1</a:t>
            </a:r>
            <a:r>
              <a:rPr sz="1000" i="1" spc="-55" dirty="0">
                <a:latin typeface="Verdana"/>
                <a:cs typeface="Verdana"/>
              </a:rPr>
              <a:t>,</a:t>
            </a:r>
            <a:r>
              <a:rPr sz="1000" i="1" spc="-135" dirty="0">
                <a:latin typeface="Verdana"/>
                <a:cs typeface="Verdana"/>
              </a:rPr>
              <a:t> </a:t>
            </a:r>
            <a:r>
              <a:rPr sz="1000" i="1" spc="-45" dirty="0">
                <a:latin typeface="Arial"/>
                <a:cs typeface="Arial"/>
              </a:rPr>
              <a:t>c</a:t>
            </a:r>
            <a:r>
              <a:rPr sz="1050" spc="-67" baseline="-11904" dirty="0">
                <a:latin typeface="Arial"/>
                <a:cs typeface="Arial"/>
              </a:rPr>
              <a:t>2</a:t>
            </a:r>
            <a:r>
              <a:rPr sz="1000" i="1" spc="-45" dirty="0">
                <a:latin typeface="Meiryo"/>
                <a:cs typeface="Meiryo"/>
              </a:rPr>
              <a:t>}</a:t>
            </a:r>
            <a:endParaRPr sz="1000">
              <a:latin typeface="Meiryo"/>
              <a:cs typeface="Meiryo"/>
            </a:endParaRPr>
          </a:p>
          <a:p>
            <a:pPr marL="290830" indent="-122555">
              <a:lnSpc>
                <a:spcPct val="100000"/>
              </a:lnSpc>
              <a:spcBef>
                <a:spcPts val="38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0" dirty="0">
                <a:latin typeface="Tahoma"/>
                <a:cs typeface="Tahoma"/>
              </a:rPr>
              <a:t>assigning </a:t>
            </a:r>
            <a:r>
              <a:rPr sz="900" spc="-25" dirty="0">
                <a:latin typeface="Tahoma"/>
                <a:cs typeface="Tahoma"/>
              </a:rPr>
              <a:t>emails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5" dirty="0">
                <a:latin typeface="Tahoma"/>
                <a:cs typeface="Tahoma"/>
              </a:rPr>
              <a:t>one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i="1" spc="-25" dirty="0">
                <a:latin typeface="Meiryo"/>
                <a:cs typeface="Meiryo"/>
              </a:rPr>
              <a:t>{</a:t>
            </a:r>
            <a:r>
              <a:rPr sz="900" spc="-25" dirty="0">
                <a:latin typeface="PMingLiU"/>
                <a:cs typeface="PMingLiU"/>
              </a:rPr>
              <a:t>Spam</a:t>
            </a:r>
            <a:r>
              <a:rPr sz="900" spc="-25" dirty="0">
                <a:latin typeface="Tahoma"/>
                <a:cs typeface="Tahoma"/>
              </a:rPr>
              <a:t>,</a:t>
            </a:r>
            <a:r>
              <a:rPr sz="900" spc="60" dirty="0">
                <a:latin typeface="Tahoma"/>
                <a:cs typeface="Tahoma"/>
              </a:rPr>
              <a:t> </a:t>
            </a:r>
            <a:r>
              <a:rPr sz="900" spc="85" dirty="0">
                <a:latin typeface="PMingLiU"/>
                <a:cs typeface="PMingLiU"/>
              </a:rPr>
              <a:t>Legitimate</a:t>
            </a:r>
            <a:r>
              <a:rPr sz="900" i="1" spc="85" dirty="0">
                <a:latin typeface="Meiryo"/>
                <a:cs typeface="Meiryo"/>
              </a:rPr>
              <a:t>}</a:t>
            </a:r>
            <a:endParaRPr sz="900">
              <a:latin typeface="Meiryo"/>
              <a:cs typeface="Meiry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347" y="1111928"/>
            <a:ext cx="3848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Single-Label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</a:rPr>
              <a:t>Multi-Class </a:t>
            </a:r>
            <a:r>
              <a:rPr sz="1000" spc="30" dirty="0">
                <a:latin typeface="Tahoma"/>
                <a:cs typeface="Tahoma"/>
              </a:rPr>
              <a:t>(SLMC) </a:t>
            </a:r>
            <a:r>
              <a:rPr sz="1000" spc="-30" dirty="0">
                <a:latin typeface="Tahoma"/>
                <a:cs typeface="Tahoma"/>
              </a:rPr>
              <a:t>classification: </a:t>
            </a:r>
            <a:r>
              <a:rPr sz="1000" i="1" spc="-45" dirty="0">
                <a:latin typeface="Arial"/>
                <a:cs typeface="Arial"/>
              </a:rPr>
              <a:t>h </a:t>
            </a:r>
            <a:r>
              <a:rPr sz="1000" spc="-80" dirty="0">
                <a:latin typeface="Tahoma"/>
                <a:cs typeface="Tahoma"/>
              </a:rPr>
              <a:t>: </a:t>
            </a:r>
            <a:r>
              <a:rPr sz="1000" i="1" spc="15" dirty="0">
                <a:latin typeface="Meiryo"/>
                <a:cs typeface="Meiryo"/>
              </a:rPr>
              <a:t>D </a:t>
            </a:r>
            <a:r>
              <a:rPr sz="1000" i="1" spc="-5" dirty="0">
                <a:latin typeface="Meiryo"/>
                <a:cs typeface="Meiryo"/>
              </a:rPr>
              <a:t>→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-40" dirty="0">
                <a:latin typeface="Tahoma"/>
                <a:cs typeface="Tahoma"/>
              </a:rPr>
              <a:t>(each</a:t>
            </a:r>
            <a:r>
              <a:rPr sz="1000" spc="-25" dirty="0">
                <a:latin typeface="Tahoma"/>
                <a:cs typeface="Tahoma"/>
              </a:rPr>
              <a:t> item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477" y="1209793"/>
            <a:ext cx="3630295" cy="55562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000" spc="-45" dirty="0">
                <a:latin typeface="Tahoma"/>
                <a:cs typeface="Tahoma"/>
              </a:rPr>
              <a:t>belongs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0" dirty="0">
                <a:latin typeface="Tahoma"/>
                <a:cs typeface="Tahoma"/>
              </a:rPr>
              <a:t>exactly </a:t>
            </a:r>
            <a:r>
              <a:rPr sz="1000" spc="-60" dirty="0">
                <a:latin typeface="Tahoma"/>
                <a:cs typeface="Tahoma"/>
              </a:rPr>
              <a:t>one </a:t>
            </a:r>
            <a:r>
              <a:rPr sz="1000" spc="-35" dirty="0">
                <a:latin typeface="Tahoma"/>
                <a:cs typeface="Tahoma"/>
              </a:rPr>
              <a:t>class)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55" dirty="0">
                <a:latin typeface="Meiryo"/>
                <a:cs typeface="Meiryo"/>
              </a:rPr>
              <a:t>{</a:t>
            </a:r>
            <a:r>
              <a:rPr sz="1000" i="1" spc="-55" dirty="0">
                <a:latin typeface="Arial"/>
                <a:cs typeface="Arial"/>
              </a:rPr>
              <a:t>c</a:t>
            </a:r>
            <a:r>
              <a:rPr sz="1050" spc="-82" baseline="-11904" dirty="0">
                <a:latin typeface="Arial"/>
                <a:cs typeface="Arial"/>
              </a:rPr>
              <a:t>1</a:t>
            </a:r>
            <a:r>
              <a:rPr sz="1000" i="1" spc="-5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 </a:t>
            </a:r>
            <a:r>
              <a:rPr sz="1000" i="1" spc="-35" dirty="0">
                <a:latin typeface="Arial"/>
                <a:cs typeface="Arial"/>
              </a:rPr>
              <a:t>c</a:t>
            </a:r>
            <a:r>
              <a:rPr sz="1050" i="1" spc="-52" baseline="-11904" dirty="0">
                <a:latin typeface="Arial"/>
                <a:cs typeface="Arial"/>
              </a:rPr>
              <a:t>n</a:t>
            </a:r>
            <a:r>
              <a:rPr sz="1000" i="1" spc="-35" dirty="0">
                <a:latin typeface="Meiryo"/>
                <a:cs typeface="Meiryo"/>
              </a:rPr>
              <a:t>}</a:t>
            </a:r>
            <a:r>
              <a:rPr sz="1000" spc="-35" dirty="0">
                <a:latin typeface="Tahoma"/>
                <a:cs typeface="Tahoma"/>
              </a:rPr>
              <a:t>,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i="1" spc="-45" dirty="0">
                <a:latin typeface="Arial"/>
                <a:cs typeface="Arial"/>
              </a:rPr>
              <a:t>n </a:t>
            </a:r>
            <a:r>
              <a:rPr sz="1000" i="1" spc="-45" dirty="0">
                <a:latin typeface="Verdana"/>
                <a:cs typeface="Verdana"/>
              </a:rPr>
              <a:t>&gt;</a:t>
            </a:r>
            <a:r>
              <a:rPr sz="1000" i="1" spc="35" dirty="0">
                <a:latin typeface="Verdana"/>
                <a:cs typeface="Verdana"/>
              </a:rPr>
              <a:t> </a:t>
            </a:r>
            <a:r>
              <a:rPr sz="1000" spc="-50" dirty="0"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  <a:p>
            <a:pPr marL="290830" marR="30480" indent="-121920">
              <a:lnSpc>
                <a:spcPct val="101499"/>
              </a:lnSpc>
              <a:spcBef>
                <a:spcPts val="36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0" dirty="0">
                <a:latin typeface="Tahoma"/>
                <a:cs typeface="Tahoma"/>
              </a:rPr>
              <a:t>assigning </a:t>
            </a:r>
            <a:r>
              <a:rPr sz="900" spc="-45" dirty="0">
                <a:latin typeface="Tahoma"/>
                <a:cs typeface="Tahoma"/>
              </a:rPr>
              <a:t>news </a:t>
            </a:r>
            <a:r>
              <a:rPr sz="900" spc="-20" dirty="0">
                <a:latin typeface="Tahoma"/>
                <a:cs typeface="Tahoma"/>
              </a:rPr>
              <a:t>articles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5" dirty="0">
                <a:latin typeface="Tahoma"/>
                <a:cs typeface="Tahoma"/>
              </a:rPr>
              <a:t>one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i="1" spc="-35" dirty="0">
                <a:latin typeface="Meiryo"/>
                <a:cs typeface="Meiryo"/>
              </a:rPr>
              <a:t>{</a:t>
            </a:r>
            <a:r>
              <a:rPr sz="900" spc="-35" dirty="0">
                <a:latin typeface="PMingLiU"/>
                <a:cs typeface="PMingLiU"/>
              </a:rPr>
              <a:t>HomeNews</a:t>
            </a:r>
            <a:r>
              <a:rPr sz="900" spc="-35" dirty="0">
                <a:latin typeface="Tahoma"/>
                <a:cs typeface="Tahoma"/>
              </a:rPr>
              <a:t>, </a:t>
            </a:r>
            <a:r>
              <a:rPr sz="900" spc="125" dirty="0">
                <a:latin typeface="PMingLiU"/>
                <a:cs typeface="PMingLiU"/>
              </a:rPr>
              <a:t>International</a:t>
            </a:r>
            <a:r>
              <a:rPr sz="900" spc="125" dirty="0">
                <a:latin typeface="Tahoma"/>
                <a:cs typeface="Tahoma"/>
              </a:rPr>
              <a:t>,  </a:t>
            </a:r>
            <a:r>
              <a:rPr sz="900" spc="90" dirty="0">
                <a:latin typeface="PMingLiU"/>
                <a:cs typeface="PMingLiU"/>
              </a:rPr>
              <a:t>Entertainment</a:t>
            </a:r>
            <a:r>
              <a:rPr sz="900" spc="90" dirty="0">
                <a:latin typeface="Tahoma"/>
                <a:cs typeface="Tahoma"/>
              </a:rPr>
              <a:t>, </a:t>
            </a:r>
            <a:r>
              <a:rPr sz="900" spc="120" dirty="0">
                <a:latin typeface="PMingLiU"/>
                <a:cs typeface="PMingLiU"/>
              </a:rPr>
              <a:t>Lifestyles</a:t>
            </a:r>
            <a:r>
              <a:rPr sz="900" spc="120" dirty="0">
                <a:latin typeface="Tahoma"/>
                <a:cs typeface="Tahoma"/>
              </a:rPr>
              <a:t>,</a:t>
            </a:r>
            <a:r>
              <a:rPr sz="900" spc="-40" dirty="0">
                <a:latin typeface="Tahoma"/>
                <a:cs typeface="Tahoma"/>
              </a:rPr>
              <a:t> </a:t>
            </a:r>
            <a:r>
              <a:rPr sz="900" spc="80" dirty="0">
                <a:latin typeface="PMingLiU"/>
                <a:cs typeface="PMingLiU"/>
              </a:rPr>
              <a:t>Sports</a:t>
            </a:r>
            <a:r>
              <a:rPr sz="900" i="1" spc="80" dirty="0">
                <a:latin typeface="Meiryo"/>
                <a:cs typeface="Meiryo"/>
              </a:rPr>
              <a:t>}</a:t>
            </a:r>
            <a:endParaRPr sz="900">
              <a:latin typeface="Meiryo"/>
              <a:cs typeface="Meiry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847" y="1791111"/>
            <a:ext cx="4337050" cy="1471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10922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5" dirty="0">
                <a:solidFill>
                  <a:srgbClr val="FF0000"/>
                </a:solidFill>
                <a:latin typeface="Tahoma"/>
                <a:cs typeface="Tahoma"/>
              </a:rPr>
              <a:t>Multi-Label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</a:rPr>
              <a:t>Multi-Class </a:t>
            </a:r>
            <a:r>
              <a:rPr sz="1000" spc="45" dirty="0">
                <a:latin typeface="Tahoma"/>
                <a:cs typeface="Tahoma"/>
              </a:rPr>
              <a:t>(MLMC) </a:t>
            </a:r>
            <a:r>
              <a:rPr sz="1000" spc="-30" dirty="0">
                <a:latin typeface="Tahoma"/>
                <a:cs typeface="Tahoma"/>
              </a:rPr>
              <a:t>classification: </a:t>
            </a:r>
            <a:r>
              <a:rPr sz="1000" i="1" spc="-45" dirty="0">
                <a:latin typeface="Arial"/>
                <a:cs typeface="Arial"/>
              </a:rPr>
              <a:t>h </a:t>
            </a:r>
            <a:r>
              <a:rPr sz="1000" spc="-80" dirty="0">
                <a:latin typeface="Tahoma"/>
                <a:cs typeface="Tahoma"/>
              </a:rPr>
              <a:t>: </a:t>
            </a:r>
            <a:r>
              <a:rPr sz="1000" i="1" spc="15" dirty="0">
                <a:latin typeface="Meiryo"/>
                <a:cs typeface="Meiryo"/>
              </a:rPr>
              <a:t>D </a:t>
            </a:r>
            <a:r>
              <a:rPr sz="1000" i="1" spc="-5" dirty="0">
                <a:latin typeface="Meiryo"/>
                <a:cs typeface="Meiryo"/>
              </a:rPr>
              <a:t>→ </a:t>
            </a:r>
            <a:r>
              <a:rPr sz="1000" spc="-40" dirty="0">
                <a:latin typeface="Tahoma"/>
                <a:cs typeface="Tahoma"/>
              </a:rPr>
              <a:t>2</a:t>
            </a:r>
            <a:r>
              <a:rPr sz="1050" i="1" spc="-60" baseline="27777" dirty="0">
                <a:latin typeface="Meiryo"/>
                <a:cs typeface="Meiryo"/>
              </a:rPr>
              <a:t>C </a:t>
            </a:r>
            <a:r>
              <a:rPr sz="1000" spc="-40" dirty="0">
                <a:latin typeface="Tahoma"/>
                <a:cs typeface="Tahoma"/>
              </a:rPr>
              <a:t>(each </a:t>
            </a:r>
            <a:r>
              <a:rPr sz="1000" spc="-25" dirty="0">
                <a:latin typeface="Tahoma"/>
                <a:cs typeface="Tahoma"/>
              </a:rPr>
              <a:t>item </a:t>
            </a:r>
            <a:r>
              <a:rPr sz="1000" spc="-55" dirty="0">
                <a:latin typeface="Tahoma"/>
                <a:cs typeface="Tahoma"/>
              </a:rPr>
              <a:t>may  </a:t>
            </a:r>
            <a:r>
              <a:rPr sz="1000" spc="-40" dirty="0">
                <a:latin typeface="Tahoma"/>
                <a:cs typeface="Tahoma"/>
              </a:rPr>
              <a:t>belong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0" dirty="0">
                <a:latin typeface="Tahoma"/>
                <a:cs typeface="Tahoma"/>
              </a:rPr>
              <a:t>zero, </a:t>
            </a:r>
            <a:r>
              <a:rPr sz="1000" spc="-50" dirty="0">
                <a:latin typeface="Tahoma"/>
                <a:cs typeface="Tahoma"/>
              </a:rPr>
              <a:t>one, or several </a:t>
            </a:r>
            <a:r>
              <a:rPr sz="1000" spc="-45" dirty="0">
                <a:latin typeface="Tahoma"/>
                <a:cs typeface="Tahoma"/>
              </a:rPr>
              <a:t>classes) and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55" dirty="0">
                <a:latin typeface="Meiryo"/>
                <a:cs typeface="Meiryo"/>
              </a:rPr>
              <a:t>{</a:t>
            </a:r>
            <a:r>
              <a:rPr sz="1000" i="1" spc="-55" dirty="0">
                <a:latin typeface="Arial"/>
                <a:cs typeface="Arial"/>
              </a:rPr>
              <a:t>c</a:t>
            </a:r>
            <a:r>
              <a:rPr sz="1050" spc="-82" baseline="-11904" dirty="0">
                <a:latin typeface="Arial"/>
                <a:cs typeface="Arial"/>
              </a:rPr>
              <a:t>1</a:t>
            </a:r>
            <a:r>
              <a:rPr sz="1000" i="1" spc="-5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 </a:t>
            </a:r>
            <a:r>
              <a:rPr sz="1000" i="1" spc="-35" dirty="0">
                <a:latin typeface="Arial"/>
                <a:cs typeface="Arial"/>
              </a:rPr>
              <a:t>c</a:t>
            </a:r>
            <a:r>
              <a:rPr sz="1050" i="1" spc="-52" baseline="-11904" dirty="0">
                <a:latin typeface="Arial"/>
                <a:cs typeface="Arial"/>
              </a:rPr>
              <a:t>n</a:t>
            </a:r>
            <a:r>
              <a:rPr sz="1000" i="1" spc="-35" dirty="0">
                <a:latin typeface="Meiryo"/>
                <a:cs typeface="Meiryo"/>
              </a:rPr>
              <a:t>}</a:t>
            </a:r>
            <a:r>
              <a:rPr sz="1000" spc="-35" dirty="0">
                <a:latin typeface="Tahoma"/>
                <a:cs typeface="Tahoma"/>
              </a:rPr>
              <a:t>,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i="1" spc="-45" dirty="0">
                <a:latin typeface="Arial"/>
                <a:cs typeface="Arial"/>
              </a:rPr>
              <a:t>n </a:t>
            </a:r>
            <a:r>
              <a:rPr sz="1000" i="1" spc="-45" dirty="0">
                <a:latin typeface="Verdana"/>
                <a:cs typeface="Verdana"/>
              </a:rPr>
              <a:t>&gt;</a:t>
            </a:r>
            <a:r>
              <a:rPr sz="1000" i="1" spc="185" dirty="0">
                <a:latin typeface="Verdana"/>
                <a:cs typeface="Verdana"/>
              </a:rPr>
              <a:t> </a:t>
            </a:r>
            <a:r>
              <a:rPr sz="1000" spc="-50" dirty="0">
                <a:latin typeface="Tahoma"/>
                <a:cs typeface="Tahoma"/>
              </a:rPr>
              <a:t>1</a:t>
            </a:r>
            <a:endParaRPr sz="1000" dirty="0">
              <a:latin typeface="Tahoma"/>
              <a:cs typeface="Tahoma"/>
            </a:endParaRPr>
          </a:p>
          <a:p>
            <a:pPr marL="455295" marR="123189" lvl="1" indent="-121920">
              <a:lnSpc>
                <a:spcPct val="101499"/>
              </a:lnSpc>
              <a:spcBef>
                <a:spcPts val="35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0" dirty="0">
                <a:latin typeface="Tahoma"/>
                <a:cs typeface="Tahoma"/>
              </a:rPr>
              <a:t>assigning </a:t>
            </a:r>
            <a:r>
              <a:rPr sz="900" spc="-20" dirty="0">
                <a:latin typeface="Tahoma"/>
                <a:cs typeface="Tahoma"/>
              </a:rPr>
              <a:t>computer </a:t>
            </a:r>
            <a:r>
              <a:rPr sz="900" spc="-30" dirty="0">
                <a:latin typeface="Tahoma"/>
                <a:cs typeface="Tahoma"/>
              </a:rPr>
              <a:t>science </a:t>
            </a:r>
            <a:r>
              <a:rPr sz="900" spc="-20" dirty="0">
                <a:latin typeface="Tahoma"/>
                <a:cs typeface="Tahoma"/>
              </a:rPr>
              <a:t>articles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35" dirty="0">
                <a:latin typeface="Tahoma"/>
                <a:cs typeface="Tahoma"/>
              </a:rPr>
              <a:t>classes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5" dirty="0">
                <a:latin typeface="Tahoma"/>
                <a:cs typeface="Tahoma"/>
              </a:rPr>
              <a:t>the </a:t>
            </a:r>
            <a:r>
              <a:rPr sz="900" spc="65" dirty="0">
                <a:latin typeface="Tahoma"/>
                <a:cs typeface="Tahoma"/>
              </a:rPr>
              <a:t>ACM </a:t>
            </a:r>
            <a:r>
              <a:rPr sz="900" spc="-15" dirty="0">
                <a:latin typeface="Tahoma"/>
                <a:cs typeface="Tahoma"/>
              </a:rPr>
              <a:t>Classification  </a:t>
            </a:r>
            <a:r>
              <a:rPr sz="900" spc="-25" dirty="0">
                <a:latin typeface="Tahoma"/>
                <a:cs typeface="Tahoma"/>
              </a:rPr>
              <a:t>System</a:t>
            </a:r>
            <a:endParaRPr sz="900" dirty="0">
              <a:latin typeface="Tahoma"/>
              <a:cs typeface="Tahoma"/>
            </a:endParaRPr>
          </a:p>
          <a:p>
            <a:pPr marL="455295" lvl="1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10" dirty="0">
                <a:latin typeface="Tahoma"/>
                <a:cs typeface="Tahoma"/>
              </a:rPr>
              <a:t>May </a:t>
            </a:r>
            <a:r>
              <a:rPr sz="900" spc="-35" dirty="0">
                <a:latin typeface="Tahoma"/>
                <a:cs typeface="Tahoma"/>
              </a:rPr>
              <a:t>be </a:t>
            </a:r>
            <a:r>
              <a:rPr sz="900" spc="-30" dirty="0">
                <a:latin typeface="Tahoma"/>
                <a:cs typeface="Tahoma"/>
              </a:rPr>
              <a:t>solved </a:t>
            </a:r>
            <a:r>
              <a:rPr sz="900" spc="-40" dirty="0">
                <a:latin typeface="Tahoma"/>
                <a:cs typeface="Tahoma"/>
              </a:rPr>
              <a:t>as </a:t>
            </a:r>
            <a:r>
              <a:rPr sz="900" i="1" spc="-30" dirty="0">
                <a:latin typeface="Arial"/>
                <a:cs typeface="Arial"/>
              </a:rPr>
              <a:t>n </a:t>
            </a:r>
            <a:r>
              <a:rPr sz="900" spc="-25" dirty="0">
                <a:latin typeface="Tahoma"/>
                <a:cs typeface="Tahoma"/>
              </a:rPr>
              <a:t>independent binary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2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problems</a:t>
            </a:r>
            <a:endParaRPr sz="900" dirty="0">
              <a:latin typeface="Tahoma"/>
              <a:cs typeface="Tahoma"/>
            </a:endParaRPr>
          </a:p>
          <a:p>
            <a:pPr marL="202565" marR="49530" indent="-127000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Ordinal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5" dirty="0">
                <a:latin typeface="Tahoma"/>
                <a:cs typeface="Tahoma"/>
              </a:rPr>
              <a:t>(OC):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25" dirty="0">
                <a:latin typeface="Tahoma"/>
                <a:cs typeface="Tahoma"/>
              </a:rPr>
              <a:t>SLMC, </a:t>
            </a:r>
            <a:r>
              <a:rPr sz="1000" spc="-20" dirty="0">
                <a:latin typeface="Tahoma"/>
                <a:cs typeface="Tahoma"/>
              </a:rPr>
              <a:t>but </a:t>
            </a:r>
            <a:r>
              <a:rPr sz="1000" spc="-40" dirty="0">
                <a:latin typeface="Tahoma"/>
                <a:cs typeface="Tahoma"/>
              </a:rPr>
              <a:t>for the </a:t>
            </a:r>
            <a:r>
              <a:rPr sz="1000" spc="-15" dirty="0">
                <a:latin typeface="Tahoma"/>
                <a:cs typeface="Tahoma"/>
              </a:rPr>
              <a:t>fact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45" dirty="0">
                <a:latin typeface="Tahoma"/>
                <a:cs typeface="Tahoma"/>
              </a:rPr>
              <a:t>there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10" dirty="0">
                <a:latin typeface="Tahoma"/>
                <a:cs typeface="Tahoma"/>
              </a:rPr>
              <a:t>total  </a:t>
            </a:r>
            <a:r>
              <a:rPr sz="1000" spc="-50" dirty="0">
                <a:latin typeface="Tahoma"/>
                <a:cs typeface="Tahoma"/>
              </a:rPr>
              <a:t>order </a:t>
            </a:r>
            <a:r>
              <a:rPr sz="1000" i="1" spc="-40" dirty="0">
                <a:latin typeface="Arial"/>
                <a:cs typeface="Arial"/>
              </a:rPr>
              <a:t>c</a:t>
            </a:r>
            <a:r>
              <a:rPr sz="1050" spc="-60" baseline="-11904" dirty="0">
                <a:latin typeface="Arial"/>
                <a:cs typeface="Arial"/>
              </a:rPr>
              <a:t>1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1000" i="1" spc="-90" dirty="0">
                <a:latin typeface="Verdana"/>
                <a:cs typeface="Verdana"/>
              </a:rPr>
              <a:t>... </a:t>
            </a:r>
            <a:r>
              <a:rPr sz="1000" i="1" spc="-35" dirty="0">
                <a:latin typeface="Arial"/>
                <a:cs typeface="Arial"/>
              </a:rPr>
              <a:t>c</a:t>
            </a:r>
            <a:r>
              <a:rPr sz="1050" i="1" spc="-52" baseline="-11904" dirty="0">
                <a:latin typeface="Arial"/>
                <a:cs typeface="Arial"/>
              </a:rPr>
              <a:t>n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i="1" spc="-140" dirty="0">
                <a:latin typeface="Meiryo"/>
                <a:cs typeface="Meiryo"/>
              </a:rPr>
              <a:t>C </a:t>
            </a:r>
            <a:r>
              <a:rPr sz="1000" spc="45" dirty="0">
                <a:latin typeface="Tahoma"/>
                <a:cs typeface="Tahoma"/>
              </a:rPr>
              <a:t>= </a:t>
            </a:r>
            <a:r>
              <a:rPr sz="1000" i="1" spc="-55" dirty="0">
                <a:latin typeface="Meiryo"/>
                <a:cs typeface="Meiryo"/>
              </a:rPr>
              <a:t>{</a:t>
            </a:r>
            <a:r>
              <a:rPr sz="1000" i="1" spc="-55" dirty="0">
                <a:latin typeface="Arial"/>
                <a:cs typeface="Arial"/>
              </a:rPr>
              <a:t>c</a:t>
            </a:r>
            <a:r>
              <a:rPr sz="1050" spc="-82" baseline="-11904" dirty="0">
                <a:latin typeface="Arial"/>
                <a:cs typeface="Arial"/>
              </a:rPr>
              <a:t>1</a:t>
            </a:r>
            <a:r>
              <a:rPr sz="1000" i="1" spc="-55" dirty="0">
                <a:latin typeface="Verdana"/>
                <a:cs typeface="Verdana"/>
              </a:rPr>
              <a:t>, </a:t>
            </a:r>
            <a:r>
              <a:rPr sz="1000" i="1" spc="-90" dirty="0">
                <a:latin typeface="Verdana"/>
                <a:cs typeface="Verdana"/>
              </a:rPr>
              <a:t>...,</a:t>
            </a:r>
            <a:r>
              <a:rPr sz="1000" i="1" spc="-26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Arial"/>
                <a:cs typeface="Arial"/>
              </a:rPr>
              <a:t>c</a:t>
            </a:r>
            <a:r>
              <a:rPr sz="1050" i="1" spc="-60" baseline="-11904" dirty="0">
                <a:latin typeface="Arial"/>
                <a:cs typeface="Arial"/>
              </a:rPr>
              <a:t>n</a:t>
            </a:r>
            <a:r>
              <a:rPr sz="1000" i="1" spc="-40" dirty="0">
                <a:latin typeface="Meiryo"/>
                <a:cs typeface="Meiryo"/>
              </a:rPr>
              <a:t>}</a:t>
            </a:r>
            <a:endParaRPr sz="1000" dirty="0">
              <a:latin typeface="Meiryo"/>
              <a:cs typeface="Meiryo"/>
            </a:endParaRPr>
          </a:p>
          <a:p>
            <a:pPr marL="455295" marR="43180" lvl="1" indent="-121920">
              <a:lnSpc>
                <a:spcPct val="101499"/>
              </a:lnSpc>
              <a:spcBef>
                <a:spcPts val="360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0" dirty="0">
                <a:latin typeface="Tahoma"/>
                <a:cs typeface="Tahoma"/>
              </a:rPr>
              <a:t>assigning </a:t>
            </a:r>
            <a:r>
              <a:rPr sz="900" spc="-15" dirty="0">
                <a:latin typeface="Tahoma"/>
                <a:cs typeface="Tahoma"/>
              </a:rPr>
              <a:t>product </a:t>
            </a:r>
            <a:r>
              <a:rPr sz="900" spc="-35" dirty="0">
                <a:latin typeface="Tahoma"/>
                <a:cs typeface="Tahoma"/>
              </a:rPr>
              <a:t>reviews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5" dirty="0">
                <a:latin typeface="Tahoma"/>
                <a:cs typeface="Tahoma"/>
              </a:rPr>
              <a:t>one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i="1" spc="85" dirty="0">
                <a:latin typeface="Meiryo"/>
                <a:cs typeface="Meiryo"/>
              </a:rPr>
              <a:t>{</a:t>
            </a:r>
            <a:r>
              <a:rPr sz="900" spc="85" dirty="0">
                <a:latin typeface="PMingLiU"/>
                <a:cs typeface="PMingLiU"/>
              </a:rPr>
              <a:t>Disastrous</a:t>
            </a:r>
            <a:r>
              <a:rPr sz="900" spc="85" dirty="0">
                <a:latin typeface="Tahoma"/>
                <a:cs typeface="Tahoma"/>
              </a:rPr>
              <a:t>, </a:t>
            </a:r>
            <a:r>
              <a:rPr sz="900" spc="50" dirty="0">
                <a:latin typeface="PMingLiU"/>
                <a:cs typeface="PMingLiU"/>
              </a:rPr>
              <a:t>Poor</a:t>
            </a:r>
            <a:r>
              <a:rPr sz="900" spc="50" dirty="0">
                <a:latin typeface="Tahoma"/>
                <a:cs typeface="Tahoma"/>
              </a:rPr>
              <a:t>, </a:t>
            </a:r>
            <a:r>
              <a:rPr sz="900" dirty="0">
                <a:latin typeface="PMingLiU"/>
                <a:cs typeface="PMingLiU"/>
              </a:rPr>
              <a:t>SoAndSo</a:t>
            </a:r>
            <a:r>
              <a:rPr sz="900" dirty="0">
                <a:latin typeface="Tahoma"/>
                <a:cs typeface="Tahoma"/>
              </a:rPr>
              <a:t>, </a:t>
            </a:r>
            <a:r>
              <a:rPr sz="900" spc="-5" dirty="0">
                <a:latin typeface="PMingLiU"/>
                <a:cs typeface="PMingLiU"/>
              </a:rPr>
              <a:t>Good</a:t>
            </a:r>
            <a:r>
              <a:rPr sz="900" spc="-5" dirty="0">
                <a:latin typeface="Tahoma"/>
                <a:cs typeface="Tahoma"/>
              </a:rPr>
              <a:t>,  </a:t>
            </a:r>
            <a:r>
              <a:rPr sz="900" spc="95" dirty="0">
                <a:latin typeface="PMingLiU"/>
                <a:cs typeface="PMingLiU"/>
              </a:rPr>
              <a:t>Excellent</a:t>
            </a:r>
            <a:r>
              <a:rPr sz="900" i="1" spc="95" dirty="0">
                <a:latin typeface="Meiryo"/>
                <a:cs typeface="Meiryo"/>
              </a:rPr>
              <a:t>}</a:t>
            </a:r>
            <a:endParaRPr sz="900" dirty="0">
              <a:latin typeface="Meiryo"/>
              <a:cs typeface="Meiryo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Evaluation Measures for Classification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800282"/>
            <a:ext cx="4224655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 algn="just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ordinal </a:t>
            </a:r>
            <a:r>
              <a:rPr sz="1000" spc="-25" dirty="0">
                <a:latin typeface="Tahoma"/>
                <a:cs typeface="Tahoma"/>
              </a:rPr>
              <a:t>classification,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60" dirty="0">
                <a:latin typeface="Tahoma"/>
                <a:cs typeface="Tahoma"/>
              </a:rPr>
              <a:t>measure </a:t>
            </a:r>
            <a:r>
              <a:rPr sz="1000" spc="-35" dirty="0">
                <a:latin typeface="Tahoma"/>
                <a:cs typeface="Tahoma"/>
              </a:rPr>
              <a:t>must </a:t>
            </a:r>
            <a:r>
              <a:rPr sz="1000" spc="-50" dirty="0">
                <a:latin typeface="Tahoma"/>
                <a:cs typeface="Tahoma"/>
              </a:rPr>
              <a:t>acknowledge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5" dirty="0">
                <a:latin typeface="Tahoma"/>
                <a:cs typeface="Tahoma"/>
              </a:rPr>
              <a:t>different </a:t>
            </a:r>
            <a:r>
              <a:rPr sz="1000" spc="-50" dirty="0">
                <a:latin typeface="Tahoma"/>
                <a:cs typeface="Tahoma"/>
              </a:rPr>
              <a:t>errors  </a:t>
            </a:r>
            <a:r>
              <a:rPr sz="1000" spc="-55" dirty="0">
                <a:latin typeface="Tahoma"/>
                <a:cs typeface="Tahoma"/>
              </a:rPr>
              <a:t>may have </a:t>
            </a:r>
            <a:r>
              <a:rPr sz="1000" spc="-35" dirty="0">
                <a:latin typeface="Tahoma"/>
                <a:cs typeface="Tahoma"/>
              </a:rPr>
              <a:t>different </a:t>
            </a:r>
            <a:r>
              <a:rPr sz="1000" spc="-50" dirty="0">
                <a:latin typeface="Tahoma"/>
                <a:cs typeface="Tahoma"/>
              </a:rPr>
              <a:t>weight; </a:t>
            </a:r>
            <a:r>
              <a:rPr sz="1000" spc="-35" dirty="0">
                <a:latin typeface="Tahoma"/>
                <a:cs typeface="Tahoma"/>
              </a:rPr>
              <a:t>the most widely </a:t>
            </a:r>
            <a:r>
              <a:rPr sz="1000" spc="-60" dirty="0">
                <a:latin typeface="Tahoma"/>
                <a:cs typeface="Tahoma"/>
              </a:rPr>
              <a:t>used one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macroaveraged </a:t>
            </a:r>
            <a:r>
              <a:rPr sz="1000" spc="-60" dirty="0">
                <a:solidFill>
                  <a:srgbClr val="FF0000"/>
                </a:solidFill>
                <a:latin typeface="Tahoma"/>
                <a:cs typeface="Tahoma"/>
              </a:rPr>
              <a:t>mean 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absolute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error</a:t>
            </a:r>
            <a:r>
              <a:rPr sz="1000" spc="-45" dirty="0">
                <a:latin typeface="Tahoma"/>
                <a:cs typeface="Tahoma"/>
              </a:rPr>
              <a:t>,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i.e.,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9392" y="1454825"/>
            <a:ext cx="1079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60" dirty="0">
                <a:latin typeface="Arial"/>
                <a:cs typeface="Arial"/>
              </a:rPr>
              <a:t>M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3604" y="1469115"/>
            <a:ext cx="8597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5" dirty="0">
                <a:latin typeface="Arial"/>
                <a:cs typeface="Arial"/>
              </a:rPr>
              <a:t>MAE </a:t>
            </a:r>
            <a:r>
              <a:rPr sz="1000" spc="-40" dirty="0">
                <a:latin typeface="Tahoma"/>
                <a:cs typeface="Tahoma"/>
              </a:rPr>
              <a:t>(</a:t>
            </a:r>
            <a:r>
              <a:rPr sz="1000" i="1" spc="-40" dirty="0">
                <a:latin typeface="Arial"/>
                <a:cs typeface="Arial"/>
              </a:rPr>
              <a:t>h</a:t>
            </a:r>
            <a:r>
              <a:rPr sz="1000" i="1" spc="-40" dirty="0">
                <a:latin typeface="Verdana"/>
                <a:cs typeface="Verdana"/>
              </a:rPr>
              <a:t>, </a:t>
            </a:r>
            <a:r>
              <a:rPr sz="1000" i="1" spc="20" dirty="0">
                <a:latin typeface="Arial"/>
                <a:cs typeface="Arial"/>
              </a:rPr>
              <a:t>U</a:t>
            </a:r>
            <a:r>
              <a:rPr sz="1000" spc="20" dirty="0">
                <a:latin typeface="Tahoma"/>
                <a:cs typeface="Tahoma"/>
              </a:rPr>
              <a:t>)</a:t>
            </a:r>
            <a:r>
              <a:rPr sz="1000" spc="-170" dirty="0">
                <a:latin typeface="Tahoma"/>
                <a:cs typeface="Tahoma"/>
              </a:rPr>
              <a:t> </a:t>
            </a: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8517" y="1348907"/>
            <a:ext cx="742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10" dirty="0">
                <a:latin typeface="Arial"/>
                <a:cs typeface="Arial"/>
              </a:rPr>
              <a:t>n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0457" y="1383517"/>
            <a:ext cx="541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3375" algn="l"/>
              </a:tabLst>
            </a:pPr>
            <a:r>
              <a:rPr sz="10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000" spc="-50" dirty="0">
                <a:latin typeface="Tahoma"/>
                <a:cs typeface="Tahoma"/>
              </a:rPr>
              <a:t>	</a:t>
            </a:r>
            <a:r>
              <a:rPr sz="10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1</a:t>
            </a:r>
            <a:r>
              <a:rPr sz="1000" u="sng" spc="-11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2886" y="1555907"/>
            <a:ext cx="594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360680" algn="l"/>
              </a:tabLst>
            </a:pPr>
            <a:r>
              <a:rPr sz="1000" i="1" spc="-45" dirty="0">
                <a:latin typeface="Arial"/>
                <a:cs typeface="Arial"/>
              </a:rPr>
              <a:t>n	</a:t>
            </a:r>
            <a:r>
              <a:rPr sz="1000" i="1" spc="-65" dirty="0">
                <a:latin typeface="Meiryo"/>
                <a:cs typeface="Meiryo"/>
              </a:rPr>
              <a:t>|</a:t>
            </a:r>
            <a:r>
              <a:rPr sz="1000" i="1" spc="-65" dirty="0">
                <a:latin typeface="Arial"/>
                <a:cs typeface="Arial"/>
              </a:rPr>
              <a:t>U</a:t>
            </a:r>
            <a:r>
              <a:rPr sz="1050" i="1" spc="-97" baseline="-11904" dirty="0">
                <a:latin typeface="Arial"/>
                <a:cs typeface="Arial"/>
              </a:rPr>
              <a:t>i</a:t>
            </a:r>
            <a:r>
              <a:rPr sz="1050" i="1" spc="-157" baseline="-11904" dirty="0">
                <a:latin typeface="Arial"/>
                <a:cs typeface="Arial"/>
              </a:rPr>
              <a:t> </a:t>
            </a:r>
            <a:r>
              <a:rPr sz="1000" i="1" spc="-165" dirty="0">
                <a:latin typeface="Meiryo"/>
                <a:cs typeface="Meiryo"/>
              </a:rPr>
              <a:t>|</a:t>
            </a:r>
            <a:endParaRPr sz="1000">
              <a:latin typeface="Meiryo"/>
              <a:cs typeface="Meiry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42172" y="1348910"/>
            <a:ext cx="6845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8315" algn="l"/>
              </a:tabLst>
            </a:pPr>
            <a:r>
              <a:rPr sz="1000" spc="770" dirty="0">
                <a:latin typeface="Arial"/>
                <a:cs typeface="Arial"/>
              </a:rPr>
              <a:t>X	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2431" y="1659257"/>
            <a:ext cx="7461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72440" algn="l"/>
              </a:tabLst>
            </a:pPr>
            <a:r>
              <a:rPr sz="700" i="1" spc="20" dirty="0">
                <a:latin typeface="Arial"/>
                <a:cs typeface="Arial"/>
              </a:rPr>
              <a:t>i</a:t>
            </a:r>
            <a:r>
              <a:rPr sz="700" i="1" spc="-130" dirty="0">
                <a:latin typeface="Arial"/>
                <a:cs typeface="Arial"/>
              </a:rPr>
              <a:t> </a:t>
            </a:r>
            <a:r>
              <a:rPr sz="700" spc="70" dirty="0">
                <a:latin typeface="Arial"/>
                <a:cs typeface="Arial"/>
              </a:rPr>
              <a:t>=1	</a:t>
            </a:r>
            <a:r>
              <a:rPr sz="700" i="1" spc="10" dirty="0">
                <a:latin typeface="Arial"/>
                <a:cs typeface="Arial"/>
              </a:rPr>
              <a:t>x</a:t>
            </a:r>
            <a:r>
              <a:rPr sz="750" i="1" spc="15" baseline="-11111" dirty="0">
                <a:latin typeface="Arial"/>
                <a:cs typeface="Arial"/>
              </a:rPr>
              <a:t>j</a:t>
            </a:r>
            <a:r>
              <a:rPr sz="750" i="1" spc="-97" baseline="-11111" dirty="0">
                <a:latin typeface="Arial"/>
                <a:cs typeface="Arial"/>
              </a:rPr>
              <a:t> </a:t>
            </a:r>
            <a:r>
              <a:rPr sz="700" i="1" spc="-5" dirty="0">
                <a:latin typeface="Meiryo"/>
                <a:cs typeface="Meiryo"/>
              </a:rPr>
              <a:t>∈</a:t>
            </a:r>
            <a:r>
              <a:rPr sz="700" i="1" spc="-5" dirty="0">
                <a:latin typeface="Arial"/>
                <a:cs typeface="Arial"/>
              </a:rPr>
              <a:t>U</a:t>
            </a:r>
            <a:r>
              <a:rPr sz="750" i="1" spc="-7" baseline="-11111" dirty="0">
                <a:latin typeface="Arial"/>
                <a:cs typeface="Arial"/>
              </a:rPr>
              <a:t>i</a:t>
            </a:r>
            <a:endParaRPr sz="750" baseline="-11111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8451" y="1526047"/>
            <a:ext cx="3498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14325" algn="l"/>
              </a:tabLst>
            </a:pPr>
            <a:r>
              <a:rPr sz="700" i="1" spc="40" dirty="0">
                <a:latin typeface="Arial"/>
                <a:cs typeface="Arial"/>
              </a:rPr>
              <a:t>j	</a:t>
            </a:r>
            <a:r>
              <a:rPr sz="700" i="1" spc="20" dirty="0">
                <a:latin typeface="Arial"/>
                <a:cs typeface="Arial"/>
              </a:rPr>
              <a:t>i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8139" y="1469115"/>
            <a:ext cx="659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60" dirty="0">
                <a:latin typeface="Meiryo"/>
                <a:cs typeface="Meiryo"/>
              </a:rPr>
              <a:t>|</a:t>
            </a:r>
            <a:r>
              <a:rPr sz="1000" i="1" spc="-60" dirty="0">
                <a:latin typeface="Arial"/>
                <a:cs typeface="Arial"/>
              </a:rPr>
              <a:t>h</a:t>
            </a:r>
            <a:r>
              <a:rPr sz="1000" spc="-60" dirty="0">
                <a:latin typeface="Tahoma"/>
                <a:cs typeface="Tahoma"/>
              </a:rPr>
              <a:t>(</a:t>
            </a:r>
            <a:r>
              <a:rPr sz="1000" i="1" spc="-60" dirty="0">
                <a:latin typeface="Arial"/>
                <a:cs typeface="Arial"/>
              </a:rPr>
              <a:t>x </a:t>
            </a:r>
            <a:r>
              <a:rPr sz="1000" dirty="0">
                <a:latin typeface="Tahoma"/>
                <a:cs typeface="Tahoma"/>
              </a:rPr>
              <a:t>) </a:t>
            </a:r>
            <a:r>
              <a:rPr sz="1000" i="1" spc="-30" dirty="0">
                <a:latin typeface="Meiryo"/>
                <a:cs typeface="Meiryo"/>
              </a:rPr>
              <a:t>− </a:t>
            </a:r>
            <a:r>
              <a:rPr sz="1000" i="1" spc="-45" dirty="0">
                <a:latin typeface="Arial"/>
                <a:cs typeface="Arial"/>
              </a:rPr>
              <a:t>y</a:t>
            </a:r>
            <a:r>
              <a:rPr sz="1000" i="1" spc="-155" dirty="0">
                <a:latin typeface="Arial"/>
                <a:cs typeface="Arial"/>
              </a:rPr>
              <a:t> </a:t>
            </a:r>
            <a:r>
              <a:rPr sz="1000" spc="-80" dirty="0">
                <a:latin typeface="Tahoma"/>
                <a:cs typeface="Tahoma"/>
              </a:rPr>
              <a:t>)</a:t>
            </a:r>
            <a:r>
              <a:rPr sz="1000" i="1" spc="-80" dirty="0">
                <a:latin typeface="Meiryo"/>
                <a:cs typeface="Meiryo"/>
              </a:rPr>
              <a:t>|</a:t>
            </a:r>
            <a:endParaRPr sz="10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347" y="1886132"/>
            <a:ext cx="402209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3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soft classification, </a:t>
            </a:r>
            <a:r>
              <a:rPr sz="1000" spc="-60" dirty="0">
                <a:latin typeface="Tahoma"/>
                <a:cs typeface="Tahoma"/>
              </a:rPr>
              <a:t>measures </a:t>
            </a:r>
            <a:r>
              <a:rPr sz="1000" spc="-35" dirty="0">
                <a:latin typeface="Tahoma"/>
                <a:cs typeface="Tahoma"/>
              </a:rPr>
              <a:t>from the </a:t>
            </a:r>
            <a:r>
              <a:rPr sz="1000" spc="-20" dirty="0">
                <a:latin typeface="Tahoma"/>
                <a:cs typeface="Tahoma"/>
              </a:rPr>
              <a:t>tradition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5" dirty="0">
                <a:latin typeface="Tahoma"/>
                <a:cs typeface="Tahoma"/>
              </a:rPr>
              <a:t>ad </a:t>
            </a:r>
            <a:r>
              <a:rPr sz="1000" spc="-30" dirty="0">
                <a:latin typeface="Tahoma"/>
                <a:cs typeface="Tahoma"/>
              </a:rPr>
              <a:t>hoc retrieval </a:t>
            </a:r>
            <a:r>
              <a:rPr sz="1000" spc="-65" dirty="0">
                <a:latin typeface="Tahoma"/>
                <a:cs typeface="Tahoma"/>
              </a:rPr>
              <a:t>are  </a:t>
            </a:r>
            <a:r>
              <a:rPr sz="1000" spc="-55" dirty="0">
                <a:latin typeface="Tahoma"/>
                <a:cs typeface="Tahoma"/>
              </a:rPr>
              <a:t>used. </a:t>
            </a:r>
            <a:r>
              <a:rPr sz="1000" spc="-25" dirty="0">
                <a:latin typeface="Tahoma"/>
                <a:cs typeface="Tahoma"/>
              </a:rPr>
              <a:t>E.g.,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soft </a:t>
            </a:r>
            <a:r>
              <a:rPr sz="1000" spc="-35" dirty="0">
                <a:latin typeface="Tahoma"/>
                <a:cs typeface="Tahoma"/>
              </a:rPr>
              <a:t>single-label </a:t>
            </a:r>
            <a:r>
              <a:rPr sz="1000" spc="-25" dirty="0">
                <a:latin typeface="Tahoma"/>
                <a:cs typeface="Tahoma"/>
              </a:rPr>
              <a:t>multi-class classification, </a:t>
            </a:r>
            <a:r>
              <a:rPr sz="1000" spc="-60" dirty="0">
                <a:solidFill>
                  <a:srgbClr val="FF0000"/>
                </a:solidFill>
                <a:latin typeface="Tahoma"/>
                <a:cs typeface="Tahoma"/>
              </a:rPr>
              <a:t>mean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reciprocal 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ranking </a:t>
            </a:r>
            <a:r>
              <a:rPr sz="1000" spc="-40" dirty="0">
                <a:latin typeface="Tahoma"/>
                <a:cs typeface="Tahoma"/>
              </a:rPr>
              <a:t>can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55" dirty="0">
                <a:latin typeface="Tahoma"/>
                <a:cs typeface="Tahoma"/>
              </a:rPr>
              <a:t>used,</a:t>
            </a:r>
            <a:r>
              <a:rPr sz="1000" spc="19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i.e.,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2630" y="2522123"/>
            <a:ext cx="7632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30" dirty="0">
                <a:latin typeface="Arial"/>
                <a:cs typeface="Arial"/>
              </a:rPr>
              <a:t>MRR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h</a:t>
            </a:r>
            <a:r>
              <a:rPr sz="1000" i="1" spc="-30" dirty="0">
                <a:latin typeface="Verdana"/>
                <a:cs typeface="Verdana"/>
              </a:rPr>
              <a:t>,</a:t>
            </a:r>
            <a:r>
              <a:rPr sz="1000" i="1" spc="-295" dirty="0">
                <a:latin typeface="Verdana"/>
                <a:cs typeface="Verdana"/>
              </a:rPr>
              <a:t> </a:t>
            </a:r>
            <a:r>
              <a:rPr sz="1000" i="1" spc="20" dirty="0">
                <a:latin typeface="Arial"/>
                <a:cs typeface="Arial"/>
              </a:rPr>
              <a:t>U</a:t>
            </a:r>
            <a:r>
              <a:rPr sz="1000" spc="20" dirty="0">
                <a:latin typeface="Tahoma"/>
                <a:cs typeface="Tahoma"/>
              </a:rPr>
              <a:t>) </a:t>
            </a:r>
            <a:r>
              <a:rPr sz="1000" spc="45" dirty="0">
                <a:latin typeface="Tahoma"/>
                <a:cs typeface="Tahoma"/>
              </a:rPr>
              <a:t>=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92540" y="2415978"/>
            <a:ext cx="848994" cy="37020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54"/>
              </a:spcBef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0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500" spc="1155" baseline="13888" dirty="0">
                <a:latin typeface="Arial"/>
                <a:cs typeface="Arial"/>
              </a:rPr>
              <a:t>X</a:t>
            </a:r>
            <a:r>
              <a:rPr sz="1000" u="sng" spc="9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000" u="sng" spc="-5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</a:t>
            </a:r>
            <a:r>
              <a:rPr sz="1000" u="sng" spc="-3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endParaRPr sz="10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160"/>
              </a:spcBef>
            </a:pPr>
            <a:r>
              <a:rPr sz="1000" i="1" spc="-95" dirty="0">
                <a:latin typeface="Meiryo"/>
                <a:cs typeface="Meiryo"/>
              </a:rPr>
              <a:t>|</a:t>
            </a:r>
            <a:r>
              <a:rPr sz="1000" i="1" spc="-95" dirty="0">
                <a:latin typeface="Arial"/>
                <a:cs typeface="Arial"/>
              </a:rPr>
              <a:t>U</a:t>
            </a:r>
            <a:r>
              <a:rPr sz="1000" i="1" spc="-95" dirty="0">
                <a:latin typeface="Meiryo"/>
                <a:cs typeface="Meiryo"/>
              </a:rPr>
              <a:t>| </a:t>
            </a:r>
            <a:r>
              <a:rPr sz="1050" i="1" spc="15" baseline="-39682" dirty="0">
                <a:latin typeface="Arial"/>
                <a:cs typeface="Arial"/>
              </a:rPr>
              <a:t>x</a:t>
            </a:r>
            <a:r>
              <a:rPr sz="750" i="1" spc="15" baseline="-66666" dirty="0">
                <a:latin typeface="Arial"/>
                <a:cs typeface="Arial"/>
              </a:rPr>
              <a:t>j </a:t>
            </a:r>
            <a:r>
              <a:rPr sz="1050" i="1" spc="-22" baseline="-39682" dirty="0">
                <a:latin typeface="Meiryo"/>
                <a:cs typeface="Meiryo"/>
              </a:rPr>
              <a:t>∈</a:t>
            </a:r>
            <a:r>
              <a:rPr sz="1050" i="1" spc="-22" baseline="-39682" dirty="0">
                <a:latin typeface="Arial"/>
                <a:cs typeface="Arial"/>
              </a:rPr>
              <a:t>U </a:t>
            </a:r>
            <a:r>
              <a:rPr sz="1000" i="1" spc="-5" dirty="0">
                <a:latin typeface="Arial"/>
                <a:cs typeface="Arial"/>
              </a:rPr>
              <a:t>r</a:t>
            </a:r>
            <a:r>
              <a:rPr sz="1050" i="1" spc="-7" baseline="-11904" dirty="0">
                <a:latin typeface="Arial"/>
                <a:cs typeface="Arial"/>
              </a:rPr>
              <a:t>h </a:t>
            </a:r>
            <a:r>
              <a:rPr sz="1000" spc="-10" dirty="0">
                <a:latin typeface="Tahoma"/>
                <a:cs typeface="Tahoma"/>
              </a:rPr>
              <a:t>(</a:t>
            </a:r>
            <a:r>
              <a:rPr sz="1000" i="1" spc="-10" dirty="0">
                <a:latin typeface="Arial"/>
                <a:cs typeface="Arial"/>
              </a:rPr>
              <a:t>y</a:t>
            </a:r>
            <a:r>
              <a:rPr sz="1050" i="1" spc="-15" baseline="-11904" dirty="0">
                <a:latin typeface="Arial"/>
                <a:cs typeface="Arial"/>
              </a:rPr>
              <a:t>i</a:t>
            </a:r>
            <a:r>
              <a:rPr sz="1050" i="1" spc="-17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Some Datasets for Evaluating Text Classification</a:t>
            </a:r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3824" y="1046825"/>
          <a:ext cx="4276086" cy="175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9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6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44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19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42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850" spc="5" dirty="0">
                          <a:latin typeface="Tahoma"/>
                          <a:cs typeface="Tahoma"/>
                        </a:rPr>
                        <a:t>Total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examples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5" dirty="0">
                          <a:latin typeface="Tahoma"/>
                          <a:cs typeface="Tahoma"/>
                        </a:rPr>
                        <a:t>Training</a:t>
                      </a:r>
                      <a:r>
                        <a:rPr sz="85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examples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spc="-10" dirty="0">
                          <a:latin typeface="Tahoma"/>
                          <a:cs typeface="Tahoma"/>
                        </a:rPr>
                        <a:t>Test</a:t>
                      </a:r>
                      <a:r>
                        <a:rPr sz="85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850" spc="-30" dirty="0">
                          <a:latin typeface="Tahoma"/>
                          <a:cs typeface="Tahoma"/>
                        </a:rPr>
                        <a:t>examples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Classes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8382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50" spc="-10" dirty="0">
                          <a:latin typeface="Tahoma"/>
                          <a:cs typeface="Tahoma"/>
                        </a:rPr>
                        <a:t>Hierarchical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7874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850" spc="-20" dirty="0">
                          <a:latin typeface="Tahoma"/>
                          <a:cs typeface="Tahoma"/>
                        </a:rPr>
                        <a:t>Language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6223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</a:pPr>
                      <a:r>
                        <a:rPr sz="850" spc="-15" dirty="0">
                          <a:latin typeface="Tahoma"/>
                          <a:cs typeface="Tahoma"/>
                        </a:rPr>
                        <a:t>Type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 vert="vert27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872">
                <a:tc>
                  <a:txBody>
                    <a:bodyPr/>
                    <a:lstStyle/>
                    <a:p>
                      <a:pPr marR="74295" algn="r">
                        <a:lnSpc>
                          <a:spcPts val="930"/>
                        </a:lnSpc>
                      </a:pPr>
                      <a:r>
                        <a:rPr sz="850" spc="-20" dirty="0">
                          <a:latin typeface="Tahoma"/>
                          <a:cs typeface="Tahoma"/>
                        </a:rPr>
                        <a:t>Reuters-21578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6">
                  <a:txBody>
                    <a:bodyPr/>
                    <a:lstStyle/>
                    <a:p>
                      <a:pPr marL="82550">
                        <a:lnSpc>
                          <a:spcPts val="930"/>
                        </a:lnSpc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13,000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</a:t>
                      </a:r>
                      <a:r>
                        <a:rPr sz="850" i="1" spc="-75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800,000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20,000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16,000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15,700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83,700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marL="69215">
                        <a:lnSpc>
                          <a:spcPts val="930"/>
                        </a:lnSpc>
                        <a:tabLst>
                          <a:tab pos="305435" algn="l"/>
                        </a:tabLst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	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9,600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20,000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—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12,500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10,500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20,000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6">
                  <a:txBody>
                    <a:bodyPr/>
                    <a:lstStyle/>
                    <a:p>
                      <a:pPr marL="69215">
                        <a:lnSpc>
                          <a:spcPts val="930"/>
                        </a:lnSpc>
                        <a:tabLst>
                          <a:tab pos="305435" algn="l"/>
                        </a:tabLst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	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3,200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</a:t>
                      </a:r>
                      <a:r>
                        <a:rPr sz="850" i="1" spc="-75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780,000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—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05435" algn="l"/>
                        </a:tabLst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	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3,500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35"/>
                        </a:spcBef>
                        <a:tabLst>
                          <a:tab pos="305435" algn="l"/>
                        </a:tabLst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	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5,200</a:t>
                      </a:r>
                      <a:endParaRPr sz="850">
                        <a:latin typeface="Tahoma"/>
                        <a:cs typeface="Tahoma"/>
                      </a:endParaRPr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850" i="1" dirty="0">
                          <a:latin typeface="Meiryo"/>
                          <a:cs typeface="Meiryo"/>
                        </a:rPr>
                        <a:t>≈ </a:t>
                      </a:r>
                      <a:r>
                        <a:rPr sz="850" i="1" spc="70" dirty="0">
                          <a:latin typeface="Meiryo"/>
                          <a:cs typeface="Meiryo"/>
                        </a:rPr>
                        <a:t> </a:t>
                      </a:r>
                      <a:r>
                        <a:rPr sz="850" spc="-25" dirty="0">
                          <a:latin typeface="Tahoma"/>
                          <a:cs typeface="Tahoma"/>
                        </a:rPr>
                        <a:t>63,700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30"/>
                        </a:lnSpc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115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30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0"/>
                        </a:lnSpc>
                      </a:pPr>
                      <a:r>
                        <a:rPr sz="850" spc="80" dirty="0">
                          <a:latin typeface="Tahoma"/>
                          <a:cs typeface="Tahoma"/>
                        </a:rPr>
                        <a:t>MLMC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259">
                <a:tc>
                  <a:txBody>
                    <a:bodyPr/>
                    <a:lstStyle/>
                    <a:p>
                      <a:pPr marR="74295" algn="r">
                        <a:lnSpc>
                          <a:spcPts val="925"/>
                        </a:lnSpc>
                      </a:pPr>
                      <a:r>
                        <a:rPr sz="850" spc="10" dirty="0">
                          <a:latin typeface="Tahoma"/>
                          <a:cs typeface="Tahoma"/>
                        </a:rPr>
                        <a:t>RCV1-v2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99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-3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80" dirty="0">
                          <a:latin typeface="Tahoma"/>
                          <a:cs typeface="Tahoma"/>
                        </a:rPr>
                        <a:t>MLMC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259">
                <a:tc>
                  <a:txBody>
                    <a:bodyPr/>
                    <a:lstStyle/>
                    <a:p>
                      <a:pPr marR="75565" algn="r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20Newsgroups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20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-3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80" dirty="0">
                          <a:latin typeface="Tahoma"/>
                          <a:cs typeface="Tahoma"/>
                        </a:rPr>
                        <a:t>MLMC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4254">
                <a:tc>
                  <a:txBody>
                    <a:bodyPr/>
                    <a:lstStyle/>
                    <a:p>
                      <a:pPr marR="74930" algn="r">
                        <a:lnSpc>
                          <a:spcPts val="925"/>
                        </a:lnSpc>
                      </a:pPr>
                      <a:r>
                        <a:rPr sz="850" spc="40" dirty="0">
                          <a:latin typeface="Tahoma"/>
                          <a:cs typeface="Tahoma"/>
                        </a:rPr>
                        <a:t>OHSUMED-S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-25" dirty="0">
                          <a:latin typeface="Tahoma"/>
                          <a:cs typeface="Tahoma"/>
                        </a:rPr>
                        <a:t>97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-30" dirty="0">
                          <a:latin typeface="Tahoma"/>
                          <a:cs typeface="Tahoma"/>
                        </a:rPr>
                        <a:t>Yes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80" dirty="0">
                          <a:latin typeface="Tahoma"/>
                          <a:cs typeface="Tahoma"/>
                        </a:rPr>
                        <a:t>MLMC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4254">
                <a:tc>
                  <a:txBody>
                    <a:bodyPr/>
                    <a:lstStyle/>
                    <a:p>
                      <a:pPr marR="74295" algn="r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Tahoma"/>
                          <a:cs typeface="Tahoma"/>
                        </a:rPr>
                        <a:t>TripAdvisor-15763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Ordinal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117">
                <a:tc>
                  <a:txBody>
                    <a:bodyPr/>
                    <a:lstStyle/>
                    <a:p>
                      <a:pPr marR="74295" algn="r">
                        <a:lnSpc>
                          <a:spcPts val="925"/>
                        </a:lnSpc>
                      </a:pPr>
                      <a:r>
                        <a:rPr sz="850" spc="-15" dirty="0">
                          <a:latin typeface="Tahoma"/>
                          <a:cs typeface="Tahoma"/>
                        </a:rPr>
                        <a:t>Amazon-83713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5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15" dirty="0">
                          <a:latin typeface="Tahoma"/>
                          <a:cs typeface="Tahoma"/>
                        </a:rPr>
                        <a:t>No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1594" algn="r">
                        <a:lnSpc>
                          <a:spcPts val="925"/>
                        </a:lnSpc>
                      </a:pPr>
                      <a:r>
                        <a:rPr sz="850" spc="50" dirty="0">
                          <a:latin typeface="Tahoma"/>
                          <a:cs typeface="Tahoma"/>
                        </a:rPr>
                        <a:t>EN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Tahoma"/>
                          <a:cs typeface="Tahoma"/>
                        </a:rPr>
                        <a:t>Ordinal</a:t>
                      </a:r>
                      <a:endParaRPr sz="85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Want to Experiment with Text Classification?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1050053"/>
            <a:ext cx="4324350" cy="1503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558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40" dirty="0">
                <a:latin typeface="Tahoma"/>
                <a:cs typeface="Tahoma"/>
              </a:rPr>
              <a:t>Several </a:t>
            </a:r>
            <a:r>
              <a:rPr sz="1000" spc="-20" dirty="0">
                <a:latin typeface="Tahoma"/>
                <a:cs typeface="Tahoma"/>
              </a:rPr>
              <a:t>publicly </a:t>
            </a:r>
            <a:r>
              <a:rPr sz="1000" spc="-35" dirty="0">
                <a:latin typeface="Tahoma"/>
                <a:cs typeface="Tahoma"/>
              </a:rPr>
              <a:t>available </a:t>
            </a:r>
            <a:r>
              <a:rPr sz="1000" spc="-45" dirty="0">
                <a:latin typeface="Tahoma"/>
                <a:cs typeface="Tahoma"/>
              </a:rPr>
              <a:t>environments </a:t>
            </a:r>
            <a:r>
              <a:rPr sz="1000" spc="-60" dirty="0">
                <a:latin typeface="Tahoma"/>
                <a:cs typeface="Tahoma"/>
              </a:rPr>
              <a:t>where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40" dirty="0">
                <a:latin typeface="Tahoma"/>
                <a:cs typeface="Tahoma"/>
              </a:rPr>
              <a:t>play </a:t>
            </a:r>
            <a:r>
              <a:rPr sz="1000" spc="-20" dirty="0">
                <a:latin typeface="Tahoma"/>
                <a:cs typeface="Tahoma"/>
              </a:rPr>
              <a:t>with text </a:t>
            </a:r>
            <a:r>
              <a:rPr sz="1000" spc="-50" dirty="0">
                <a:latin typeface="Tahoma"/>
                <a:cs typeface="Tahoma"/>
              </a:rPr>
              <a:t>preprocessing  </a:t>
            </a:r>
            <a:r>
              <a:rPr sz="1000" spc="-35" dirty="0">
                <a:latin typeface="Tahoma"/>
                <a:cs typeface="Tahoma"/>
              </a:rPr>
              <a:t>routines, </a:t>
            </a:r>
            <a:r>
              <a:rPr sz="1000" spc="-40" dirty="0">
                <a:latin typeface="Tahoma"/>
                <a:cs typeface="Tahoma"/>
              </a:rPr>
              <a:t>feature </a:t>
            </a:r>
            <a:r>
              <a:rPr sz="1000" spc="-35" dirty="0">
                <a:latin typeface="Tahoma"/>
                <a:cs typeface="Tahoma"/>
              </a:rPr>
              <a:t>selection </a:t>
            </a:r>
            <a:r>
              <a:rPr sz="1000" spc="-30" dirty="0">
                <a:latin typeface="Tahoma"/>
                <a:cs typeface="Tahoma"/>
              </a:rPr>
              <a:t>functions, </a:t>
            </a:r>
            <a:r>
              <a:rPr sz="1000" spc="-40" dirty="0">
                <a:latin typeface="Tahoma"/>
                <a:cs typeface="Tahoma"/>
              </a:rPr>
              <a:t>feature weighting </a:t>
            </a:r>
            <a:r>
              <a:rPr sz="1000" spc="-30" dirty="0">
                <a:latin typeface="Tahoma"/>
                <a:cs typeface="Tahoma"/>
              </a:rPr>
              <a:t>functions, </a:t>
            </a:r>
            <a:r>
              <a:rPr sz="1000" spc="-40" dirty="0">
                <a:latin typeface="Tahoma"/>
                <a:cs typeface="Tahoma"/>
              </a:rPr>
              <a:t>learning  </a:t>
            </a:r>
            <a:r>
              <a:rPr sz="1000" spc="-35" dirty="0">
                <a:latin typeface="Tahoma"/>
                <a:cs typeface="Tahoma"/>
              </a:rPr>
              <a:t>algorithms, </a:t>
            </a:r>
            <a:r>
              <a:rPr sz="1000" spc="-30" dirty="0">
                <a:latin typeface="Tahoma"/>
                <a:cs typeface="Tahoma"/>
              </a:rPr>
              <a:t>etc.</a:t>
            </a:r>
            <a:r>
              <a:rPr sz="1000" spc="18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442595" marR="227329" lvl="1" indent="-121920">
              <a:lnSpc>
                <a:spcPct val="101499"/>
              </a:lnSpc>
              <a:spcBef>
                <a:spcPts val="3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150" dirty="0">
                <a:latin typeface="PMingLiU"/>
                <a:cs typeface="PMingLiU"/>
              </a:rPr>
              <a:t>scikit-learn </a:t>
            </a:r>
            <a:r>
              <a:rPr sz="900" spc="140" dirty="0">
                <a:latin typeface="Tahoma"/>
                <a:cs typeface="Tahoma"/>
              </a:rPr>
              <a:t>(</a:t>
            </a:r>
            <a:r>
              <a:rPr sz="900" spc="140" dirty="0">
                <a:solidFill>
                  <a:srgbClr val="0000FF"/>
                </a:solidFill>
                <a:latin typeface="PMingLiU"/>
                <a:cs typeface="PMingLiU"/>
                <a:hlinkClick r:id="rId2"/>
              </a:rPr>
              <a:t>http://scikit-learn.org/</a:t>
            </a:r>
            <a:r>
              <a:rPr sz="900" spc="140" dirty="0">
                <a:latin typeface="Tahoma"/>
                <a:cs typeface="Tahoma"/>
              </a:rPr>
              <a:t>): </a:t>
            </a:r>
            <a:r>
              <a:rPr sz="900" spc="-20" dirty="0">
                <a:latin typeface="Tahoma"/>
                <a:cs typeface="Tahoma"/>
              </a:rPr>
              <a:t>Python-based, </a:t>
            </a:r>
            <a:r>
              <a:rPr sz="900" spc="-30" dirty="0">
                <a:latin typeface="Tahoma"/>
                <a:cs typeface="Tahoma"/>
              </a:rPr>
              <a:t>features  various </a:t>
            </a:r>
            <a:r>
              <a:rPr sz="900" spc="-15" dirty="0">
                <a:latin typeface="Tahoma"/>
                <a:cs typeface="Tahoma"/>
              </a:rPr>
              <a:t>classification, </a:t>
            </a:r>
            <a:r>
              <a:rPr sz="900" spc="-35" dirty="0">
                <a:latin typeface="Tahoma"/>
                <a:cs typeface="Tahoma"/>
              </a:rPr>
              <a:t>regression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clustering algorithms </a:t>
            </a:r>
            <a:r>
              <a:rPr sz="900" spc="-15" dirty="0">
                <a:latin typeface="Tahoma"/>
                <a:cs typeface="Tahoma"/>
              </a:rPr>
              <a:t>including </a:t>
            </a:r>
            <a:r>
              <a:rPr sz="900" spc="25" dirty="0">
                <a:latin typeface="Tahoma"/>
                <a:cs typeface="Tahoma"/>
              </a:rPr>
              <a:t>SVMs,  </a:t>
            </a:r>
            <a:r>
              <a:rPr sz="900" spc="-25" dirty="0">
                <a:latin typeface="Tahoma"/>
                <a:cs typeface="Tahoma"/>
              </a:rPr>
              <a:t>random </a:t>
            </a:r>
            <a:r>
              <a:rPr sz="900" spc="-30" dirty="0">
                <a:latin typeface="Tahoma"/>
                <a:cs typeface="Tahoma"/>
              </a:rPr>
              <a:t>forests, </a:t>
            </a:r>
            <a:r>
              <a:rPr sz="900" spc="-20" dirty="0">
                <a:latin typeface="Tahoma"/>
                <a:cs typeface="Tahoma"/>
              </a:rPr>
              <a:t>gradient </a:t>
            </a:r>
            <a:r>
              <a:rPr sz="900" spc="-15" dirty="0">
                <a:latin typeface="Tahoma"/>
                <a:cs typeface="Tahoma"/>
              </a:rPr>
              <a:t>boosting, </a:t>
            </a:r>
            <a:r>
              <a:rPr sz="900" spc="-35" dirty="0">
                <a:latin typeface="Tahoma"/>
                <a:cs typeface="Tahoma"/>
              </a:rPr>
              <a:t>k-means </a:t>
            </a:r>
            <a:r>
              <a:rPr sz="900" spc="-10" dirty="0">
                <a:latin typeface="Tahoma"/>
                <a:cs typeface="Tahoma"/>
              </a:rPr>
              <a:t>(...),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is </a:t>
            </a:r>
            <a:r>
              <a:rPr sz="900" spc="-35" dirty="0">
                <a:latin typeface="Tahoma"/>
                <a:cs typeface="Tahoma"/>
              </a:rPr>
              <a:t>designed </a:t>
            </a:r>
            <a:r>
              <a:rPr sz="900" dirty="0">
                <a:latin typeface="Tahoma"/>
                <a:cs typeface="Tahoma"/>
              </a:rPr>
              <a:t>to  </a:t>
            </a:r>
            <a:r>
              <a:rPr sz="900" spc="-20" dirty="0">
                <a:latin typeface="Tahoma"/>
                <a:cs typeface="Tahoma"/>
              </a:rPr>
              <a:t>interoperate </a:t>
            </a:r>
            <a:r>
              <a:rPr sz="900" spc="-5" dirty="0">
                <a:latin typeface="Tahoma"/>
                <a:cs typeface="Tahoma"/>
              </a:rPr>
              <a:t>with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dirty="0">
                <a:latin typeface="Tahoma"/>
                <a:cs typeface="Tahoma"/>
              </a:rPr>
              <a:t>Python </a:t>
            </a:r>
            <a:r>
              <a:rPr sz="900" spc="-20" dirty="0">
                <a:latin typeface="Tahoma"/>
                <a:cs typeface="Tahoma"/>
              </a:rPr>
              <a:t>numerical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10" dirty="0">
                <a:latin typeface="Tahoma"/>
                <a:cs typeface="Tahoma"/>
              </a:rPr>
              <a:t>scientific </a:t>
            </a:r>
            <a:r>
              <a:rPr sz="900" spc="-25" dirty="0">
                <a:latin typeface="Tahoma"/>
                <a:cs typeface="Tahoma"/>
              </a:rPr>
              <a:t>libraries </a:t>
            </a:r>
            <a:r>
              <a:rPr sz="900" spc="10" dirty="0">
                <a:latin typeface="Tahoma"/>
                <a:cs typeface="Tahoma"/>
              </a:rPr>
              <a:t>NumPy </a:t>
            </a:r>
            <a:r>
              <a:rPr sz="900" spc="-30" dirty="0">
                <a:latin typeface="Tahoma"/>
                <a:cs typeface="Tahoma"/>
              </a:rPr>
              <a:t>and  </a:t>
            </a:r>
            <a:r>
              <a:rPr sz="900" spc="-5" dirty="0">
                <a:latin typeface="Tahoma"/>
                <a:cs typeface="Tahoma"/>
              </a:rPr>
              <a:t>SciPy.</a:t>
            </a:r>
            <a:endParaRPr sz="900">
              <a:latin typeface="Tahoma"/>
              <a:cs typeface="Tahoma"/>
            </a:endParaRPr>
          </a:p>
          <a:p>
            <a:pPr marL="442595" marR="21844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25" dirty="0">
                <a:latin typeface="PMingLiU"/>
                <a:cs typeface="PMingLiU"/>
              </a:rPr>
              <a:t>Weka </a:t>
            </a:r>
            <a:r>
              <a:rPr sz="900" spc="100" dirty="0">
                <a:latin typeface="Tahoma"/>
                <a:cs typeface="Tahoma"/>
              </a:rPr>
              <a:t>(</a:t>
            </a:r>
            <a:r>
              <a:rPr sz="900" spc="100" dirty="0">
                <a:solidFill>
                  <a:srgbClr val="0000FF"/>
                </a:solidFill>
                <a:latin typeface="PMingLiU"/>
                <a:cs typeface="PMingLiU"/>
                <a:hlinkClick r:id="rId3"/>
              </a:rPr>
              <a:t>https://www.cs.waikato.ac.nz/ml/weka/</a:t>
            </a:r>
            <a:r>
              <a:rPr sz="900" spc="100" dirty="0">
                <a:latin typeface="Tahoma"/>
                <a:cs typeface="Tahoma"/>
              </a:rPr>
              <a:t>): </a:t>
            </a:r>
            <a:r>
              <a:rPr sz="900" spc="-25" dirty="0">
                <a:latin typeface="Tahoma"/>
                <a:cs typeface="Tahoma"/>
              </a:rPr>
              <a:t>Java-based, </a:t>
            </a:r>
            <a:r>
              <a:rPr sz="900" spc="-30" dirty="0">
                <a:latin typeface="Tahoma"/>
                <a:cs typeface="Tahoma"/>
              </a:rPr>
              <a:t>features  various </a:t>
            </a:r>
            <a:r>
              <a:rPr sz="900" spc="-20" dirty="0">
                <a:latin typeface="Tahoma"/>
                <a:cs typeface="Tahoma"/>
              </a:rPr>
              <a:t>algorithms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15" dirty="0">
                <a:latin typeface="Tahoma"/>
                <a:cs typeface="Tahoma"/>
              </a:rPr>
              <a:t>data </a:t>
            </a:r>
            <a:r>
              <a:rPr sz="900" spc="-25" dirty="0">
                <a:latin typeface="Tahoma"/>
                <a:cs typeface="Tahoma"/>
              </a:rPr>
              <a:t>analysis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predictive</a:t>
            </a:r>
            <a:r>
              <a:rPr sz="900" spc="6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modeling.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Text Classification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" y="1202626"/>
            <a:ext cx="94472" cy="944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" y="1392415"/>
            <a:ext cx="94472" cy="94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712" y="1582203"/>
            <a:ext cx="94472" cy="944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760" y="1771992"/>
            <a:ext cx="94472" cy="944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760" y="1911172"/>
            <a:ext cx="94472" cy="944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" y="2113609"/>
            <a:ext cx="94472" cy="944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712" y="2303398"/>
            <a:ext cx="94472" cy="944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40728" y="1102201"/>
            <a:ext cx="2607945" cy="13163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sz="1000" spc="-15" dirty="0">
                <a:latin typeface="Tahoma"/>
                <a:cs typeface="Tahoma"/>
              </a:rPr>
              <a:t>The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Task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2 </a:t>
            </a:r>
            <a:r>
              <a:rPr sz="1000" spc="-20" dirty="0">
                <a:latin typeface="Tahoma"/>
                <a:cs typeface="Tahoma"/>
              </a:rPr>
              <a:t>Applications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5" dirty="0">
                <a:latin typeface="Tahoma"/>
                <a:cs typeface="Tahoma"/>
              </a:rPr>
              <a:t>Text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1000" spc="-40" dirty="0">
                <a:latin typeface="Tahoma"/>
                <a:cs typeface="Tahoma"/>
              </a:rPr>
              <a:t>Supervised </a:t>
            </a:r>
            <a:r>
              <a:rPr sz="1000" spc="-35" dirty="0">
                <a:latin typeface="Tahoma"/>
                <a:cs typeface="Tahoma"/>
              </a:rPr>
              <a:t>Learning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25" dirty="0">
                <a:latin typeface="Tahoma"/>
                <a:cs typeface="Tahoma"/>
              </a:rPr>
              <a:t>Text</a:t>
            </a:r>
            <a:r>
              <a:rPr sz="1000" spc="9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391795" indent="-127000">
              <a:lnSpc>
                <a:spcPct val="100000"/>
              </a:lnSpc>
              <a:spcBef>
                <a:spcPts val="395"/>
              </a:spcBef>
              <a:buClr>
                <a:srgbClr val="FFFFFF"/>
              </a:buClr>
              <a:buSzPct val="77777"/>
              <a:buFont typeface="Arial"/>
              <a:buAutoNum type="arabicPlain"/>
              <a:tabLst>
                <a:tab pos="392430" algn="l"/>
              </a:tabLst>
            </a:pPr>
            <a:r>
              <a:rPr sz="900" spc="-30" dirty="0">
                <a:latin typeface="Tahoma"/>
                <a:cs typeface="Tahoma"/>
              </a:rPr>
              <a:t>Representing </a:t>
            </a:r>
            <a:r>
              <a:rPr sz="900" spc="-10" dirty="0">
                <a:latin typeface="Tahoma"/>
                <a:cs typeface="Tahoma"/>
              </a:rPr>
              <a:t>Text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19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Purposes</a:t>
            </a:r>
            <a:endParaRPr sz="900">
              <a:latin typeface="Tahoma"/>
              <a:cs typeface="Tahoma"/>
            </a:endParaRPr>
          </a:p>
          <a:p>
            <a:pPr marL="391795" indent="-127000"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SzPct val="77777"/>
              <a:buFont typeface="Arial"/>
              <a:buAutoNum type="arabicPlain"/>
              <a:tabLst>
                <a:tab pos="392430" algn="l"/>
              </a:tabLst>
            </a:pPr>
            <a:r>
              <a:rPr sz="900" spc="-10" dirty="0">
                <a:latin typeface="Tahoma"/>
                <a:cs typeface="Tahoma"/>
              </a:rPr>
              <a:t>Training 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5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Classifier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z="1000" spc="-20" dirty="0">
                <a:latin typeface="Tahoma"/>
                <a:cs typeface="Tahoma"/>
              </a:rPr>
              <a:t>Evaluating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Classifier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Advanced</a:t>
            </a:r>
            <a:r>
              <a:rPr sz="1000" spc="-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Topics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Advanced Topics (sketch)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947" y="710394"/>
            <a:ext cx="3857625" cy="10185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25" dirty="0">
                <a:latin typeface="Tahoma"/>
                <a:cs typeface="Tahoma"/>
              </a:rPr>
              <a:t>Hierarchical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when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scheme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has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hierarchical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nature</a:t>
            </a:r>
            <a:endParaRPr sz="900">
              <a:latin typeface="Tahoma"/>
              <a:cs typeface="Tahoma"/>
            </a:endParaRPr>
          </a:p>
          <a:p>
            <a:pPr marL="164465" marR="245745" indent="-165100" algn="r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25" dirty="0">
                <a:latin typeface="Tahoma"/>
                <a:cs typeface="Tahoma"/>
              </a:rPr>
              <a:t>Hypertext classification </a:t>
            </a:r>
            <a:r>
              <a:rPr sz="1000" spc="-30" dirty="0">
                <a:latin typeface="Tahoma"/>
                <a:cs typeface="Tahoma"/>
              </a:rPr>
              <a:t>(an </a:t>
            </a:r>
            <a:r>
              <a:rPr sz="1000" spc="-25" dirty="0">
                <a:latin typeface="Tahoma"/>
                <a:cs typeface="Tahoma"/>
              </a:rPr>
              <a:t>application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10" dirty="0">
                <a:latin typeface="Tahoma"/>
                <a:cs typeface="Tahoma"/>
              </a:rPr>
              <a:t>“Relational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Learning”)</a:t>
            </a:r>
            <a:endParaRPr sz="1000">
              <a:latin typeface="Tahoma"/>
              <a:cs typeface="Tahoma"/>
            </a:endParaRPr>
          </a:p>
          <a:p>
            <a:pPr marL="121920" marR="275590" lvl="1" indent="-121920" algn="r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121920" algn="l"/>
              </a:tabLst>
            </a:pP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when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items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hypertextual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(e.g.,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Web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pages)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5" dirty="0">
                <a:latin typeface="Tahoma"/>
                <a:cs typeface="Tahoma"/>
              </a:rPr>
              <a:t>Cost-sensitive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144" y="1753534"/>
            <a:ext cx="3723004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when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false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positives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false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negatives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not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equally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bad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947" y="1844889"/>
            <a:ext cx="1749425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25" dirty="0">
                <a:latin typeface="Tahoma"/>
                <a:cs typeface="Tahoma"/>
              </a:rPr>
              <a:t>mistakes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5" dirty="0">
                <a:latin typeface="Tahoma"/>
                <a:cs typeface="Tahoma"/>
              </a:rPr>
              <a:t>Semi-supervised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44" y="2284940"/>
            <a:ext cx="387032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-15" dirty="0">
                <a:latin typeface="Tahoma"/>
                <a:cs typeface="Tahoma"/>
              </a:rPr>
              <a:t>When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classifier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trained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using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combination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labelled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unlabelled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947" y="2376295"/>
            <a:ext cx="3120390" cy="6026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25" dirty="0">
                <a:latin typeface="Tahoma"/>
                <a:cs typeface="Tahoma"/>
              </a:rPr>
              <a:t>documents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5" dirty="0">
                <a:latin typeface="Tahoma"/>
                <a:cs typeface="Tahoma"/>
              </a:rPr>
              <a:t>Transductive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15" dirty="0">
                <a:latin typeface="Tahoma"/>
                <a:cs typeface="Tahoma"/>
              </a:rPr>
              <a:t>When </a:t>
            </a:r>
            <a:r>
              <a:rPr sz="900" spc="-70" dirty="0">
                <a:latin typeface="Tahoma"/>
                <a:cs typeface="Tahoma"/>
              </a:rPr>
              <a:t>we </a:t>
            </a:r>
            <a:r>
              <a:rPr sz="900" spc="-40" dirty="0">
                <a:latin typeface="Tahoma"/>
                <a:cs typeface="Tahoma"/>
              </a:rPr>
              <a:t>have </a:t>
            </a:r>
            <a:r>
              <a:rPr sz="900" spc="-5" dirty="0">
                <a:latin typeface="Tahoma"/>
                <a:cs typeface="Tahoma"/>
              </a:rPr>
              <a:t>all </a:t>
            </a:r>
            <a:r>
              <a:rPr sz="900" spc="-20" dirty="0">
                <a:latin typeface="Tahoma"/>
                <a:cs typeface="Tahoma"/>
              </a:rPr>
              <a:t>the unlabelled </a:t>
            </a:r>
            <a:r>
              <a:rPr sz="900" spc="-15" dirty="0">
                <a:latin typeface="Tahoma"/>
                <a:cs typeface="Tahoma"/>
              </a:rPr>
              <a:t>texts </a:t>
            </a:r>
            <a:r>
              <a:rPr sz="900" dirty="0">
                <a:latin typeface="Tahoma"/>
                <a:cs typeface="Tahoma"/>
              </a:rPr>
              <a:t>at </a:t>
            </a:r>
            <a:r>
              <a:rPr sz="900" spc="-10" dirty="0">
                <a:latin typeface="Tahoma"/>
                <a:cs typeface="Tahoma"/>
              </a:rPr>
              <a:t>training</a:t>
            </a:r>
            <a:r>
              <a:rPr sz="900" spc="16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time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Advanced Topics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247" y="853235"/>
            <a:ext cx="4263390" cy="77914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77165" indent="-127000">
              <a:lnSpc>
                <a:spcPct val="100000"/>
              </a:lnSpc>
              <a:spcBef>
                <a:spcPts val="650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35" dirty="0">
                <a:latin typeface="Tahoma"/>
                <a:cs typeface="Tahoma"/>
              </a:rPr>
              <a:t>Cross-lingual </a:t>
            </a:r>
            <a:r>
              <a:rPr sz="1000" spc="-20" dirty="0">
                <a:latin typeface="Tahoma"/>
                <a:cs typeface="Tahoma"/>
              </a:rPr>
              <a:t>text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429895" marR="55880" lvl="1" indent="-121920">
              <a:lnSpc>
                <a:spcPct val="101499"/>
              </a:lnSpc>
              <a:spcBef>
                <a:spcPts val="475"/>
              </a:spcBef>
              <a:buClr>
                <a:srgbClr val="3333B2"/>
              </a:buClr>
              <a:buFont typeface="Meiryo"/>
              <a:buChar char="•"/>
              <a:tabLst>
                <a:tab pos="430530" algn="l"/>
              </a:tabLst>
            </a:pPr>
            <a:r>
              <a:rPr sz="1350" spc="-30" baseline="6172" dirty="0">
                <a:latin typeface="Tahoma"/>
                <a:cs typeface="Tahoma"/>
              </a:rPr>
              <a:t>Learning </a:t>
            </a:r>
            <a:r>
              <a:rPr sz="1350" baseline="6172" dirty="0">
                <a:latin typeface="Tahoma"/>
                <a:cs typeface="Tahoma"/>
              </a:rPr>
              <a:t>to </a:t>
            </a:r>
            <a:r>
              <a:rPr sz="1350" spc="-30" baseline="6172" dirty="0">
                <a:latin typeface="Tahoma"/>
                <a:cs typeface="Tahoma"/>
              </a:rPr>
              <a:t>classify </a:t>
            </a:r>
            <a:r>
              <a:rPr sz="1350" spc="-37" baseline="6172" dirty="0">
                <a:latin typeface="Tahoma"/>
                <a:cs typeface="Tahoma"/>
              </a:rPr>
              <a:t>documents </a:t>
            </a:r>
            <a:r>
              <a:rPr sz="1350" spc="-15" baseline="6172" dirty="0">
                <a:latin typeface="Tahoma"/>
                <a:cs typeface="Tahoma"/>
              </a:rPr>
              <a:t>in </a:t>
            </a:r>
            <a:r>
              <a:rPr sz="1350" spc="-52" baseline="6172" dirty="0">
                <a:latin typeface="Tahoma"/>
                <a:cs typeface="Tahoma"/>
              </a:rPr>
              <a:t>a </a:t>
            </a:r>
            <a:r>
              <a:rPr sz="1350" spc="-44" baseline="6172" dirty="0">
                <a:latin typeface="Tahoma"/>
                <a:cs typeface="Tahoma"/>
              </a:rPr>
              <a:t>language </a:t>
            </a:r>
            <a:r>
              <a:rPr sz="1350" i="1" spc="44" baseline="6172" dirty="0">
                <a:latin typeface="Arial"/>
                <a:cs typeface="Arial"/>
              </a:rPr>
              <a:t>L</a:t>
            </a:r>
            <a:r>
              <a:rPr sz="600" i="1" spc="30" dirty="0">
                <a:latin typeface="Arial"/>
                <a:cs typeface="Arial"/>
              </a:rPr>
              <a:t>t </a:t>
            </a:r>
            <a:r>
              <a:rPr sz="1350" spc="-30" baseline="6172" dirty="0">
                <a:latin typeface="Tahoma"/>
                <a:cs typeface="Tahoma"/>
              </a:rPr>
              <a:t>from </a:t>
            </a:r>
            <a:r>
              <a:rPr sz="1350" spc="-15" baseline="6172" dirty="0">
                <a:latin typeface="Tahoma"/>
                <a:cs typeface="Tahoma"/>
              </a:rPr>
              <a:t>training </a:t>
            </a:r>
            <a:r>
              <a:rPr sz="1350" spc="-22" baseline="6172" dirty="0">
                <a:latin typeface="Tahoma"/>
                <a:cs typeface="Tahoma"/>
              </a:rPr>
              <a:t>data </a:t>
            </a:r>
            <a:r>
              <a:rPr sz="1350" spc="-67" baseline="6172" dirty="0">
                <a:latin typeface="Tahoma"/>
                <a:cs typeface="Tahoma"/>
              </a:rPr>
              <a:t>expressed  </a:t>
            </a:r>
            <a:r>
              <a:rPr sz="1350" spc="-15" baseline="6172" dirty="0">
                <a:latin typeface="Tahoma"/>
                <a:cs typeface="Tahoma"/>
              </a:rPr>
              <a:t>in </a:t>
            </a:r>
            <a:r>
              <a:rPr sz="1350" spc="-52" baseline="6172" dirty="0">
                <a:latin typeface="Tahoma"/>
                <a:cs typeface="Tahoma"/>
              </a:rPr>
              <a:t>a </a:t>
            </a:r>
            <a:r>
              <a:rPr sz="1350" spc="-44" baseline="6172" dirty="0">
                <a:latin typeface="Tahoma"/>
                <a:cs typeface="Tahoma"/>
              </a:rPr>
              <a:t>language</a:t>
            </a:r>
            <a:r>
              <a:rPr sz="1350" spc="172" baseline="6172" dirty="0">
                <a:latin typeface="Tahoma"/>
                <a:cs typeface="Tahoma"/>
              </a:rPr>
              <a:t> </a:t>
            </a:r>
            <a:r>
              <a:rPr sz="1350" i="1" spc="-44" baseline="6172" dirty="0">
                <a:latin typeface="Arial"/>
                <a:cs typeface="Arial"/>
              </a:rPr>
              <a:t>L</a:t>
            </a:r>
            <a:r>
              <a:rPr sz="600" i="1" spc="-30" dirty="0">
                <a:latin typeface="Arial"/>
                <a:cs typeface="Arial"/>
              </a:rPr>
              <a:t>s</a:t>
            </a:r>
            <a:endParaRPr sz="600">
              <a:latin typeface="Arial"/>
              <a:cs typeface="Arial"/>
            </a:endParaRPr>
          </a:p>
          <a:p>
            <a:pPr marL="177165" indent="-127000">
              <a:lnSpc>
                <a:spcPct val="100000"/>
              </a:lnSpc>
              <a:spcBef>
                <a:spcPts val="315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35" dirty="0">
                <a:latin typeface="Tahoma"/>
                <a:cs typeface="Tahoma"/>
              </a:rPr>
              <a:t>Semi-automated </a:t>
            </a:r>
            <a:r>
              <a:rPr sz="1000" spc="-20" dirty="0">
                <a:latin typeface="Tahoma"/>
                <a:cs typeface="Tahoma"/>
              </a:rPr>
              <a:t>text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144" y="1657370"/>
            <a:ext cx="37807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dirty="0">
                <a:latin typeface="Tahoma"/>
                <a:cs typeface="Tahoma"/>
              </a:rPr>
              <a:t>Optimizing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work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human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assessors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that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need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review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results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947" y="1748725"/>
            <a:ext cx="4250690" cy="9944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20" dirty="0">
                <a:latin typeface="Tahoma"/>
                <a:cs typeface="Tahoma"/>
              </a:rPr>
              <a:t>automated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25" dirty="0">
                <a:latin typeface="Tahoma"/>
                <a:cs typeface="Tahoma"/>
              </a:rPr>
              <a:t>Text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quantification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20" dirty="0">
                <a:latin typeface="Tahoma"/>
                <a:cs typeface="Tahoma"/>
              </a:rPr>
              <a:t>Learning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estimate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distribution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classes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within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unlabelled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data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0" dirty="0">
                <a:latin typeface="Tahoma"/>
                <a:cs typeface="Tahoma"/>
              </a:rPr>
              <a:t>Active </a:t>
            </a:r>
            <a:r>
              <a:rPr sz="1000" spc="-40" dirty="0">
                <a:latin typeface="Tahoma"/>
                <a:cs typeface="Tahoma"/>
              </a:rPr>
              <a:t>learning for</a:t>
            </a:r>
            <a:r>
              <a:rPr sz="1000" spc="10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15" dirty="0">
                <a:latin typeface="Tahoma"/>
                <a:cs typeface="Tahoma"/>
              </a:rPr>
              <a:t>When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items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label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for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training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purposes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suggested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by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system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Further Reading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247" y="745827"/>
            <a:ext cx="4284345" cy="69913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771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77800" algn="l"/>
              </a:tabLst>
            </a:pPr>
            <a:r>
              <a:rPr sz="1000" spc="-50" dirty="0">
                <a:latin typeface="Tahoma"/>
                <a:cs typeface="Tahoma"/>
              </a:rPr>
              <a:t>General:</a:t>
            </a:r>
            <a:endParaRPr sz="1000">
              <a:latin typeface="Tahoma"/>
              <a:cs typeface="Tahoma"/>
            </a:endParaRPr>
          </a:p>
          <a:p>
            <a:pPr marL="429895" marR="30480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430530" algn="l"/>
              </a:tabLst>
            </a:pPr>
            <a:r>
              <a:rPr sz="900" spc="10" dirty="0">
                <a:latin typeface="Tahoma"/>
                <a:cs typeface="Tahoma"/>
              </a:rPr>
              <a:t>C. </a:t>
            </a:r>
            <a:r>
              <a:rPr sz="900" spc="-20" dirty="0">
                <a:latin typeface="Tahoma"/>
                <a:cs typeface="Tahoma"/>
              </a:rPr>
              <a:t>Aggarwal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10" dirty="0">
                <a:latin typeface="Tahoma"/>
                <a:cs typeface="Tahoma"/>
              </a:rPr>
              <a:t>C. </a:t>
            </a:r>
            <a:r>
              <a:rPr sz="900" spc="-10" dirty="0">
                <a:latin typeface="Tahoma"/>
                <a:cs typeface="Tahoma"/>
              </a:rPr>
              <a:t>Zhai: </a:t>
            </a:r>
            <a:r>
              <a:rPr sz="900" spc="75" dirty="0">
                <a:latin typeface="Tahoma"/>
                <a:cs typeface="Tahoma"/>
              </a:rPr>
              <a:t>A </a:t>
            </a:r>
            <a:r>
              <a:rPr sz="900" spc="-25" dirty="0">
                <a:latin typeface="Tahoma"/>
                <a:cs typeface="Tahoma"/>
              </a:rPr>
              <a:t>Survey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10" dirty="0">
                <a:latin typeface="Tahoma"/>
                <a:cs typeface="Tahoma"/>
              </a:rPr>
              <a:t>Text </a:t>
            </a:r>
            <a:r>
              <a:rPr sz="900" spc="-15" dirty="0">
                <a:latin typeface="Tahoma"/>
                <a:cs typeface="Tahoma"/>
              </a:rPr>
              <a:t>Classification </a:t>
            </a:r>
            <a:r>
              <a:rPr sz="900" spc="-10" dirty="0">
                <a:latin typeface="Tahoma"/>
                <a:cs typeface="Tahoma"/>
              </a:rPr>
              <a:t>Algorithms. </a:t>
            </a:r>
            <a:r>
              <a:rPr sz="900" spc="-55" dirty="0">
                <a:latin typeface="Tahoma"/>
                <a:cs typeface="Tahoma"/>
              </a:rPr>
              <a:t>In </a:t>
            </a:r>
            <a:r>
              <a:rPr sz="900" spc="10" dirty="0">
                <a:latin typeface="Tahoma"/>
                <a:cs typeface="Tahoma"/>
              </a:rPr>
              <a:t>C.  </a:t>
            </a:r>
            <a:r>
              <a:rPr sz="900" spc="-20" dirty="0">
                <a:latin typeface="Tahoma"/>
                <a:cs typeface="Tahoma"/>
              </a:rPr>
              <a:t>Aggarwal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10" dirty="0">
                <a:latin typeface="Tahoma"/>
                <a:cs typeface="Tahoma"/>
              </a:rPr>
              <a:t>C.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Zhai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(eds.),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i="1" dirty="0">
                <a:latin typeface="Arial"/>
                <a:cs typeface="Arial"/>
              </a:rPr>
              <a:t>Mining</a:t>
            </a:r>
            <a:r>
              <a:rPr sz="900" i="1" spc="60" dirty="0">
                <a:latin typeface="Arial"/>
                <a:cs typeface="Arial"/>
              </a:rPr>
              <a:t> </a:t>
            </a:r>
            <a:r>
              <a:rPr sz="900" i="1" spc="-10" dirty="0">
                <a:latin typeface="Arial"/>
                <a:cs typeface="Arial"/>
              </a:rPr>
              <a:t>Text</a:t>
            </a:r>
            <a:r>
              <a:rPr sz="900" i="1" spc="60" dirty="0">
                <a:latin typeface="Arial"/>
                <a:cs typeface="Arial"/>
              </a:rPr>
              <a:t> </a:t>
            </a:r>
            <a:r>
              <a:rPr sz="900" i="1" spc="-10" dirty="0">
                <a:latin typeface="Arial"/>
                <a:cs typeface="Arial"/>
              </a:rPr>
              <a:t>Data</a:t>
            </a:r>
            <a:r>
              <a:rPr sz="900" spc="-10" dirty="0">
                <a:latin typeface="Tahoma"/>
                <a:cs typeface="Tahoma"/>
              </a:rPr>
              <a:t>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pp.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163–222,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Springer,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2012.</a:t>
            </a:r>
            <a:endParaRPr sz="900">
              <a:latin typeface="Tahoma"/>
              <a:cs typeface="Tahoma"/>
            </a:endParaRPr>
          </a:p>
          <a:p>
            <a:pPr marL="4298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30530" algn="l"/>
              </a:tabLst>
            </a:pPr>
            <a:r>
              <a:rPr sz="900" spc="10" dirty="0">
                <a:latin typeface="Tahoma"/>
                <a:cs typeface="Tahoma"/>
              </a:rPr>
              <a:t>C. </a:t>
            </a:r>
            <a:r>
              <a:rPr sz="900" spc="-25" dirty="0">
                <a:latin typeface="Tahoma"/>
                <a:cs typeface="Tahoma"/>
              </a:rPr>
              <a:t>Aggarwal: </a:t>
            </a:r>
            <a:r>
              <a:rPr sz="900" spc="-20" dirty="0">
                <a:latin typeface="Tahoma"/>
                <a:cs typeface="Tahoma"/>
              </a:rPr>
              <a:t>Chapters </a:t>
            </a:r>
            <a:r>
              <a:rPr sz="900" spc="-35" dirty="0">
                <a:latin typeface="Tahoma"/>
                <a:cs typeface="Tahoma"/>
              </a:rPr>
              <a:t>5–7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i="1" spc="-25" dirty="0">
                <a:latin typeface="Arial"/>
                <a:cs typeface="Arial"/>
              </a:rPr>
              <a:t>Machine </a:t>
            </a:r>
            <a:r>
              <a:rPr sz="900" i="1" spc="-30" dirty="0">
                <a:latin typeface="Arial"/>
                <a:cs typeface="Arial"/>
              </a:rPr>
              <a:t>Learning </a:t>
            </a:r>
            <a:r>
              <a:rPr sz="900" i="1" spc="-10" dirty="0">
                <a:latin typeface="Arial"/>
                <a:cs typeface="Arial"/>
              </a:rPr>
              <a:t>for Text</a:t>
            </a:r>
            <a:r>
              <a:rPr sz="900" spc="-10" dirty="0">
                <a:latin typeface="Tahoma"/>
                <a:cs typeface="Tahoma"/>
              </a:rPr>
              <a:t>, </a:t>
            </a:r>
            <a:r>
              <a:rPr sz="900" spc="-25" dirty="0">
                <a:latin typeface="Tahoma"/>
                <a:cs typeface="Tahoma"/>
              </a:rPr>
              <a:t>Springer,</a:t>
            </a:r>
            <a:r>
              <a:rPr sz="900" spc="-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2018.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144" y="1422039"/>
            <a:ext cx="36512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40" dirty="0">
                <a:latin typeface="Tahoma"/>
                <a:cs typeface="Tahoma"/>
              </a:rPr>
              <a:t>T. </a:t>
            </a:r>
            <a:r>
              <a:rPr sz="900" spc="-20" dirty="0">
                <a:latin typeface="Tahoma"/>
                <a:cs typeface="Tahoma"/>
              </a:rPr>
              <a:t>Joachims: </a:t>
            </a:r>
            <a:r>
              <a:rPr sz="900" i="1" spc="-30" dirty="0">
                <a:latin typeface="Arial"/>
                <a:cs typeface="Arial"/>
              </a:rPr>
              <a:t>Learning </a:t>
            </a:r>
            <a:r>
              <a:rPr sz="900" i="1" spc="20" dirty="0">
                <a:latin typeface="Arial"/>
                <a:cs typeface="Arial"/>
              </a:rPr>
              <a:t>to </a:t>
            </a:r>
            <a:r>
              <a:rPr sz="900" i="1" spc="-40" dirty="0">
                <a:latin typeface="Arial"/>
                <a:cs typeface="Arial"/>
              </a:rPr>
              <a:t>Classify </a:t>
            </a:r>
            <a:r>
              <a:rPr sz="900" i="1" spc="-10" dirty="0">
                <a:latin typeface="Arial"/>
                <a:cs typeface="Arial"/>
              </a:rPr>
              <a:t>Text </a:t>
            </a:r>
            <a:r>
              <a:rPr sz="900" i="1" spc="-35" dirty="0">
                <a:latin typeface="Arial"/>
                <a:cs typeface="Arial"/>
              </a:rPr>
              <a:t>using </a:t>
            </a:r>
            <a:r>
              <a:rPr sz="900" i="1" spc="-20" dirty="0">
                <a:latin typeface="Arial"/>
                <a:cs typeface="Arial"/>
              </a:rPr>
              <a:t>Support Vector</a:t>
            </a:r>
            <a:r>
              <a:rPr sz="900" i="1" spc="-10" dirty="0">
                <a:latin typeface="Arial"/>
                <a:cs typeface="Arial"/>
              </a:rPr>
              <a:t> </a:t>
            </a:r>
            <a:r>
              <a:rPr sz="900" i="1" spc="-35" dirty="0">
                <a:latin typeface="Arial"/>
                <a:cs typeface="Arial"/>
              </a:rPr>
              <a:t>Machines</a:t>
            </a:r>
            <a:r>
              <a:rPr sz="900" spc="-35" dirty="0">
                <a:latin typeface="Tahoma"/>
                <a:cs typeface="Tahoma"/>
              </a:rPr>
              <a:t>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947" y="1513393"/>
            <a:ext cx="4265295" cy="60261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15" dirty="0">
                <a:latin typeface="Tahoma"/>
                <a:cs typeface="Tahoma"/>
              </a:rPr>
              <a:t>Kluwer,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2002.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0" dirty="0">
                <a:latin typeface="Tahoma"/>
                <a:cs typeface="Tahoma"/>
              </a:rPr>
              <a:t>Supervised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learning: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45" dirty="0">
                <a:latin typeface="Tahoma"/>
                <a:cs typeface="Tahoma"/>
              </a:rPr>
              <a:t>K. </a:t>
            </a:r>
            <a:r>
              <a:rPr sz="900" spc="-10" dirty="0">
                <a:latin typeface="Tahoma"/>
                <a:cs typeface="Tahoma"/>
              </a:rPr>
              <a:t>Murphy: </a:t>
            </a:r>
            <a:r>
              <a:rPr sz="900" i="1" spc="-25" dirty="0">
                <a:latin typeface="Arial"/>
                <a:cs typeface="Arial"/>
              </a:rPr>
              <a:t>Machine </a:t>
            </a:r>
            <a:r>
              <a:rPr sz="900" i="1" spc="-30" dirty="0">
                <a:latin typeface="Arial"/>
                <a:cs typeface="Arial"/>
              </a:rPr>
              <a:t>Learning: </a:t>
            </a:r>
            <a:r>
              <a:rPr sz="900" i="1" spc="10" dirty="0">
                <a:latin typeface="Arial"/>
                <a:cs typeface="Arial"/>
              </a:rPr>
              <a:t>A </a:t>
            </a:r>
            <a:r>
              <a:rPr sz="900" i="1" spc="-10" dirty="0">
                <a:latin typeface="Arial"/>
                <a:cs typeface="Arial"/>
              </a:rPr>
              <a:t>Probabilistic </a:t>
            </a:r>
            <a:r>
              <a:rPr sz="900" i="1" spc="-35" dirty="0">
                <a:latin typeface="Arial"/>
                <a:cs typeface="Arial"/>
              </a:rPr>
              <a:t>Perspective</a:t>
            </a:r>
            <a:r>
              <a:rPr sz="900" spc="-35" dirty="0">
                <a:latin typeface="Tahoma"/>
                <a:cs typeface="Tahoma"/>
              </a:rPr>
              <a:t>. </a:t>
            </a:r>
            <a:r>
              <a:rPr sz="900" spc="45" dirty="0">
                <a:latin typeface="Tahoma"/>
                <a:cs typeface="Tahoma"/>
              </a:rPr>
              <a:t>MIT </a:t>
            </a:r>
            <a:r>
              <a:rPr sz="900" spc="-20" dirty="0">
                <a:latin typeface="Tahoma"/>
                <a:cs typeface="Tahoma"/>
              </a:rPr>
              <a:t>Press,</a:t>
            </a:r>
            <a:r>
              <a:rPr sz="900" spc="-3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2012.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44" y="2092624"/>
            <a:ext cx="3865879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40" dirty="0">
                <a:latin typeface="Tahoma"/>
                <a:cs typeface="Tahoma"/>
              </a:rPr>
              <a:t>T. </a:t>
            </a:r>
            <a:r>
              <a:rPr sz="900" spc="-15" dirty="0">
                <a:latin typeface="Tahoma"/>
                <a:cs typeface="Tahoma"/>
              </a:rPr>
              <a:t>Hastie, </a:t>
            </a:r>
            <a:r>
              <a:rPr sz="900" spc="10" dirty="0">
                <a:latin typeface="Tahoma"/>
                <a:cs typeface="Tahoma"/>
              </a:rPr>
              <a:t>R. </a:t>
            </a:r>
            <a:r>
              <a:rPr sz="900" spc="-5" dirty="0">
                <a:latin typeface="Tahoma"/>
                <a:cs typeface="Tahoma"/>
              </a:rPr>
              <a:t>Tibshirani, </a:t>
            </a:r>
            <a:r>
              <a:rPr sz="900" spc="20" dirty="0">
                <a:latin typeface="Tahoma"/>
                <a:cs typeface="Tahoma"/>
              </a:rPr>
              <a:t>J. </a:t>
            </a:r>
            <a:r>
              <a:rPr sz="900" spc="-25" dirty="0">
                <a:latin typeface="Tahoma"/>
                <a:cs typeface="Tahoma"/>
              </a:rPr>
              <a:t>Friedman: </a:t>
            </a:r>
            <a:r>
              <a:rPr sz="900" i="1" spc="-15" dirty="0">
                <a:latin typeface="Arial"/>
                <a:cs typeface="Arial"/>
              </a:rPr>
              <a:t>The </a:t>
            </a:r>
            <a:r>
              <a:rPr sz="900" i="1" spc="-35" dirty="0">
                <a:latin typeface="Arial"/>
                <a:cs typeface="Arial"/>
              </a:rPr>
              <a:t>Elements </a:t>
            </a:r>
            <a:r>
              <a:rPr sz="900" i="1" spc="-5" dirty="0">
                <a:latin typeface="Arial"/>
                <a:cs typeface="Arial"/>
              </a:rPr>
              <a:t>of Statistical</a:t>
            </a:r>
            <a:r>
              <a:rPr sz="900" i="1" spc="55" dirty="0">
                <a:latin typeface="Arial"/>
                <a:cs typeface="Arial"/>
              </a:rPr>
              <a:t> </a:t>
            </a:r>
            <a:r>
              <a:rPr sz="900" i="1" spc="-30" dirty="0">
                <a:latin typeface="Arial"/>
                <a:cs typeface="Arial"/>
              </a:rPr>
              <a:t>Learning</a:t>
            </a:r>
            <a:r>
              <a:rPr sz="900" spc="-30" dirty="0">
                <a:latin typeface="Tahoma"/>
                <a:cs typeface="Tahoma"/>
              </a:rPr>
              <a:t>,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947" y="2183979"/>
            <a:ext cx="2621280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30" dirty="0">
                <a:latin typeface="Tahoma"/>
                <a:cs typeface="Tahoma"/>
              </a:rPr>
              <a:t>2nd </a:t>
            </a:r>
            <a:r>
              <a:rPr sz="900" dirty="0">
                <a:latin typeface="Tahoma"/>
                <a:cs typeface="Tahoma"/>
              </a:rPr>
              <a:t>Edition. </a:t>
            </a:r>
            <a:r>
              <a:rPr sz="900" spc="-25" dirty="0">
                <a:latin typeface="Tahoma"/>
                <a:cs typeface="Tahoma"/>
              </a:rPr>
              <a:t>Springer,</a:t>
            </a:r>
            <a:r>
              <a:rPr sz="900" spc="-8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2009.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20" dirty="0">
                <a:latin typeface="Tahoma"/>
                <a:cs typeface="Tahoma"/>
              </a:rPr>
              <a:t>Evaluating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effectiveness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text</a:t>
            </a:r>
            <a:r>
              <a:rPr sz="1000" spc="23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classifiers: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144" y="2624030"/>
            <a:ext cx="392239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3985" marR="5080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15" dirty="0">
                <a:latin typeface="Tahoma"/>
                <a:cs typeface="Tahoma"/>
              </a:rPr>
              <a:t>N. </a:t>
            </a:r>
            <a:r>
              <a:rPr sz="900" spc="-15" dirty="0">
                <a:latin typeface="Tahoma"/>
                <a:cs typeface="Tahoma"/>
              </a:rPr>
              <a:t>Japkowicz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45" dirty="0">
                <a:latin typeface="Tahoma"/>
                <a:cs typeface="Tahoma"/>
              </a:rPr>
              <a:t>M. </a:t>
            </a:r>
            <a:r>
              <a:rPr sz="900" spc="-30" dirty="0">
                <a:latin typeface="Tahoma"/>
                <a:cs typeface="Tahoma"/>
              </a:rPr>
              <a:t>Shah: </a:t>
            </a:r>
            <a:r>
              <a:rPr sz="900" i="1" spc="-20" dirty="0">
                <a:latin typeface="Arial"/>
                <a:cs typeface="Arial"/>
              </a:rPr>
              <a:t>Evaluating </a:t>
            </a:r>
            <a:r>
              <a:rPr sz="900" i="1" spc="-30" dirty="0">
                <a:latin typeface="Arial"/>
                <a:cs typeface="Arial"/>
              </a:rPr>
              <a:t>Learning </a:t>
            </a:r>
            <a:r>
              <a:rPr sz="900" i="1" spc="-10" dirty="0">
                <a:latin typeface="Arial"/>
                <a:cs typeface="Arial"/>
              </a:rPr>
              <a:t>Algorithms: </a:t>
            </a:r>
            <a:r>
              <a:rPr sz="900" i="1" spc="10" dirty="0">
                <a:latin typeface="Arial"/>
                <a:cs typeface="Arial"/>
              </a:rPr>
              <a:t>A </a:t>
            </a:r>
            <a:r>
              <a:rPr sz="900" i="1" spc="-30" dirty="0">
                <a:latin typeface="Arial"/>
                <a:cs typeface="Arial"/>
              </a:rPr>
              <a:t>Classification  </a:t>
            </a:r>
            <a:r>
              <a:rPr sz="900" i="1" spc="-35" dirty="0">
                <a:latin typeface="Arial"/>
                <a:cs typeface="Arial"/>
              </a:rPr>
              <a:t>Perspective</a:t>
            </a:r>
            <a:r>
              <a:rPr sz="900" spc="-35" dirty="0">
                <a:latin typeface="Tahoma"/>
                <a:cs typeface="Tahoma"/>
              </a:rPr>
              <a:t>. </a:t>
            </a:r>
            <a:r>
              <a:rPr sz="900" spc="-25" dirty="0">
                <a:latin typeface="Tahoma"/>
                <a:cs typeface="Tahoma"/>
              </a:rPr>
              <a:t>Cambridge </a:t>
            </a:r>
            <a:r>
              <a:rPr sz="900" spc="-15" dirty="0">
                <a:latin typeface="Tahoma"/>
                <a:cs typeface="Tahoma"/>
              </a:rPr>
              <a:t>University </a:t>
            </a:r>
            <a:r>
              <a:rPr sz="900" spc="-20" dirty="0">
                <a:latin typeface="Tahoma"/>
                <a:cs typeface="Tahoma"/>
              </a:rPr>
              <a:t>Press,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2011.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75F6-B9A8-487C-8FA6-C1DA4818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263" y="1419701"/>
            <a:ext cx="3457575" cy="349134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and Opinion Mining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7EAC4-8ECD-4F96-9401-240076AA4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Alaa </a:t>
            </a:r>
            <a:r>
              <a:rPr lang="en-US" dirty="0" err="1"/>
              <a:t>Sheta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The Task</a:t>
            </a:r>
            <a:endParaRPr sz="1400" spc="-45">
              <a:solidFill>
                <a:srgbClr val="3333B2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493" y="731177"/>
            <a:ext cx="1804416" cy="22555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27516" y="815053"/>
            <a:ext cx="2054225" cy="2050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11239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30" dirty="0">
                <a:latin typeface="Tahoma"/>
                <a:cs typeface="Tahoma"/>
              </a:rPr>
              <a:t>Sentiment </a:t>
            </a:r>
            <a:r>
              <a:rPr sz="1000" spc="-25" dirty="0">
                <a:latin typeface="Tahoma"/>
                <a:cs typeface="Tahoma"/>
              </a:rPr>
              <a:t>Analysis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20" dirty="0">
                <a:latin typeface="Tahoma"/>
                <a:cs typeface="Tahoma"/>
              </a:rPr>
              <a:t>Opinion  </a:t>
            </a:r>
            <a:r>
              <a:rPr sz="1000" spc="-15" dirty="0">
                <a:latin typeface="Tahoma"/>
                <a:cs typeface="Tahoma"/>
              </a:rPr>
              <a:t>Mining: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tasks </a:t>
            </a:r>
            <a:r>
              <a:rPr sz="1000" spc="-45" dirty="0">
                <a:latin typeface="Tahoma"/>
                <a:cs typeface="Tahoma"/>
              </a:rPr>
              <a:t>concerned 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analysing </a:t>
            </a:r>
            <a:r>
              <a:rPr sz="1000" spc="-30" dirty="0">
                <a:latin typeface="Tahoma"/>
                <a:cs typeface="Tahoma"/>
              </a:rPr>
              <a:t>of texts  </a:t>
            </a:r>
            <a:r>
              <a:rPr sz="1000" spc="-35" dirty="0">
                <a:latin typeface="Tahoma"/>
                <a:cs typeface="Tahoma"/>
              </a:rPr>
              <a:t>according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sentiments </a:t>
            </a:r>
            <a:r>
              <a:rPr sz="1000" spc="114" dirty="0">
                <a:latin typeface="Tahoma"/>
                <a:cs typeface="Tahoma"/>
              </a:rPr>
              <a:t>/  </a:t>
            </a:r>
            <a:r>
              <a:rPr sz="1000" spc="-35" dirty="0">
                <a:latin typeface="Tahoma"/>
                <a:cs typeface="Tahoma"/>
              </a:rPr>
              <a:t>opinions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40" dirty="0">
                <a:latin typeface="Tahoma"/>
                <a:cs typeface="Tahoma"/>
              </a:rPr>
              <a:t>emotions </a:t>
            </a:r>
            <a:r>
              <a:rPr sz="1000" spc="114" dirty="0">
                <a:latin typeface="Tahoma"/>
                <a:cs typeface="Tahoma"/>
              </a:rPr>
              <a:t>/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judgments 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private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states</a:t>
            </a:r>
            <a:r>
              <a:rPr sz="1000" spc="-35" dirty="0">
                <a:latin typeface="Tahoma"/>
                <a:cs typeface="Tahoma"/>
              </a:rPr>
              <a:t>,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subjective 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states</a:t>
            </a:r>
            <a:r>
              <a:rPr sz="1000" spc="-30" dirty="0">
                <a:latin typeface="Tahoma"/>
                <a:cs typeface="Tahoma"/>
              </a:rPr>
              <a:t>) </a:t>
            </a:r>
            <a:r>
              <a:rPr sz="1000" spc="-65" dirty="0">
                <a:latin typeface="Tahoma"/>
                <a:cs typeface="Tahoma"/>
              </a:rPr>
              <a:t>expressed </a:t>
            </a:r>
            <a:r>
              <a:rPr sz="1000" spc="-20" dirty="0">
                <a:latin typeface="Tahoma"/>
                <a:cs typeface="Tahoma"/>
              </a:rPr>
              <a:t>in</a:t>
            </a:r>
            <a:r>
              <a:rPr sz="1000" spc="14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them</a:t>
            </a:r>
            <a:endParaRPr sz="1000">
              <a:latin typeface="Tahoma"/>
              <a:cs typeface="Tahoma"/>
            </a:endParaRPr>
          </a:p>
          <a:p>
            <a:pPr marL="189865" marR="43180" indent="-127000" algn="just">
              <a:lnSpc>
                <a:spcPct val="100000"/>
              </a:lnSpc>
              <a:spcBef>
                <a:spcPts val="76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5" dirty="0">
                <a:latin typeface="Tahoma"/>
                <a:cs typeface="Tahoma"/>
              </a:rPr>
              <a:t>Originally, </a:t>
            </a:r>
            <a:r>
              <a:rPr sz="1000" spc="-35" dirty="0">
                <a:latin typeface="Tahoma"/>
                <a:cs typeface="Tahoma"/>
              </a:rPr>
              <a:t>term </a:t>
            </a:r>
            <a:r>
              <a:rPr sz="1000" spc="60" dirty="0">
                <a:latin typeface="Tahoma"/>
                <a:cs typeface="Tahoma"/>
              </a:rPr>
              <a:t>“SA” </a:t>
            </a:r>
            <a:r>
              <a:rPr sz="1000" spc="-45" dirty="0">
                <a:latin typeface="Tahoma"/>
                <a:cs typeface="Tahoma"/>
              </a:rPr>
              <a:t>had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60" dirty="0">
                <a:latin typeface="Tahoma"/>
                <a:cs typeface="Tahoma"/>
              </a:rPr>
              <a:t>more  </a:t>
            </a:r>
            <a:r>
              <a:rPr sz="1000" spc="-20" dirty="0">
                <a:latin typeface="Tahoma"/>
                <a:cs typeface="Tahoma"/>
              </a:rPr>
              <a:t>linguistic </a:t>
            </a:r>
            <a:r>
              <a:rPr sz="1000" spc="-25" dirty="0">
                <a:latin typeface="Tahoma"/>
                <a:cs typeface="Tahoma"/>
              </a:rPr>
              <a:t>slant, </a:t>
            </a:r>
            <a:r>
              <a:rPr sz="1000" spc="-35" dirty="0">
                <a:latin typeface="Tahoma"/>
                <a:cs typeface="Tahoma"/>
              </a:rPr>
              <a:t>while </a:t>
            </a:r>
            <a:r>
              <a:rPr sz="1000" spc="80" dirty="0">
                <a:latin typeface="Tahoma"/>
                <a:cs typeface="Tahoma"/>
              </a:rPr>
              <a:t>“OM” </a:t>
            </a:r>
            <a:r>
              <a:rPr sz="1000" spc="-45" dirty="0">
                <a:latin typeface="Tahoma"/>
                <a:cs typeface="Tahoma"/>
              </a:rPr>
              <a:t>had </a:t>
            </a:r>
            <a:r>
              <a:rPr sz="1000" spc="-50" dirty="0">
                <a:latin typeface="Tahoma"/>
                <a:cs typeface="Tahoma"/>
              </a:rPr>
              <a:t>a  </a:t>
            </a:r>
            <a:r>
              <a:rPr sz="1000" spc="-60" dirty="0">
                <a:latin typeface="Tahoma"/>
                <a:cs typeface="Tahoma"/>
              </a:rPr>
              <a:t>more </a:t>
            </a:r>
            <a:r>
              <a:rPr sz="1000" spc="-25" dirty="0">
                <a:latin typeface="Tahoma"/>
                <a:cs typeface="Tahoma"/>
              </a:rPr>
              <a:t>applicative</a:t>
            </a:r>
            <a:r>
              <a:rPr sz="1000" spc="8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one</a:t>
            </a:r>
            <a:endParaRPr sz="1000">
              <a:latin typeface="Tahoma"/>
              <a:cs typeface="Tahoma"/>
            </a:endParaRPr>
          </a:p>
          <a:p>
            <a:pPr marL="189865" marR="158115" indent="-127000">
              <a:lnSpc>
                <a:spcPct val="100000"/>
              </a:lnSpc>
              <a:spcBef>
                <a:spcPts val="78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60" dirty="0">
                <a:latin typeface="Tahoma"/>
                <a:cs typeface="Tahoma"/>
              </a:rPr>
              <a:t>“SA”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80" dirty="0">
                <a:latin typeface="Tahoma"/>
                <a:cs typeface="Tahoma"/>
              </a:rPr>
              <a:t>“OM” </a:t>
            </a:r>
            <a:r>
              <a:rPr sz="1000" spc="-40" dirty="0">
                <a:latin typeface="Tahoma"/>
                <a:cs typeface="Tahoma"/>
              </a:rPr>
              <a:t>largely </a:t>
            </a:r>
            <a:r>
              <a:rPr sz="1000" spc="-60" dirty="0">
                <a:latin typeface="Tahoma"/>
                <a:cs typeface="Tahoma"/>
              </a:rPr>
              <a:t>used as  </a:t>
            </a:r>
            <a:r>
              <a:rPr sz="1000" spc="-50" dirty="0">
                <a:latin typeface="Tahoma"/>
                <a:cs typeface="Tahoma"/>
              </a:rPr>
              <a:t>synonyms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nowadays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Opinion Mining and the Web 2.0 (cont.)</a:t>
            </a:r>
            <a:endParaRPr sz="1400" spc="-45">
              <a:solidFill>
                <a:srgbClr val="3333B2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30" y="687692"/>
            <a:ext cx="2097405" cy="23831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02116" y="683571"/>
            <a:ext cx="2127885" cy="23031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15265" indent="-127000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2000’s: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Web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2.0 </a:t>
            </a:r>
            <a:r>
              <a:rPr sz="1000" spc="-30" dirty="0">
                <a:latin typeface="Tahoma"/>
                <a:cs typeface="Tahoma"/>
              </a:rPr>
              <a:t>is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born</a:t>
            </a:r>
            <a:endParaRPr sz="1000">
              <a:latin typeface="Tahoma"/>
              <a:cs typeface="Tahoma"/>
            </a:endParaRPr>
          </a:p>
          <a:p>
            <a:pPr marL="215265" marR="68580" indent="-127000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-40" dirty="0">
                <a:latin typeface="Tahoma"/>
                <a:cs typeface="Tahoma"/>
              </a:rPr>
              <a:t>Non-professional </a:t>
            </a:r>
            <a:r>
              <a:rPr sz="1000" spc="-60" dirty="0">
                <a:latin typeface="Tahoma"/>
                <a:cs typeface="Tahoma"/>
              </a:rPr>
              <a:t>users </a:t>
            </a:r>
            <a:r>
              <a:rPr sz="1000" spc="-40" dirty="0">
                <a:latin typeface="Tahoma"/>
                <a:cs typeface="Tahoma"/>
              </a:rPr>
              <a:t>also  </a:t>
            </a:r>
            <a:r>
              <a:rPr sz="1000" spc="-50" dirty="0">
                <a:latin typeface="Tahoma"/>
                <a:cs typeface="Tahoma"/>
              </a:rPr>
              <a:t>become </a:t>
            </a:r>
            <a:r>
              <a:rPr sz="1000" spc="-40" dirty="0">
                <a:latin typeface="Tahoma"/>
                <a:cs typeface="Tahoma"/>
              </a:rPr>
              <a:t>authors </a:t>
            </a:r>
            <a:r>
              <a:rPr sz="1000" spc="-30" dirty="0">
                <a:latin typeface="Tahoma"/>
                <a:cs typeface="Tahoma"/>
              </a:rPr>
              <a:t>of content, </a:t>
            </a:r>
            <a:r>
              <a:rPr sz="1000" spc="-45" dirty="0">
                <a:latin typeface="Tahoma"/>
                <a:cs typeface="Tahoma"/>
              </a:rPr>
              <a:t>and 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0" dirty="0">
                <a:latin typeface="Tahoma"/>
                <a:cs typeface="Tahoma"/>
              </a:rPr>
              <a:t>content is </a:t>
            </a:r>
            <a:r>
              <a:rPr sz="1000" spc="-35" dirty="0">
                <a:latin typeface="Tahoma"/>
                <a:cs typeface="Tahoma"/>
              </a:rPr>
              <a:t>often</a:t>
            </a:r>
            <a:r>
              <a:rPr sz="1000" spc="80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opinion-laden</a:t>
            </a:r>
            <a:r>
              <a:rPr sz="1000" spc="-35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215265" marR="67945" indent="-127000">
              <a:lnSpc>
                <a:spcPct val="100000"/>
              </a:lnSpc>
              <a:spcBef>
                <a:spcPts val="284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5" dirty="0">
                <a:latin typeface="Tahoma"/>
                <a:cs typeface="Tahoma"/>
              </a:rPr>
              <a:t>With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growth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5" dirty="0">
                <a:latin typeface="Tahoma"/>
                <a:cs typeface="Tahoma"/>
              </a:rPr>
              <a:t>UGC,  </a:t>
            </a:r>
            <a:r>
              <a:rPr sz="1000" spc="-45" dirty="0">
                <a:latin typeface="Tahoma"/>
                <a:cs typeface="Tahoma"/>
              </a:rPr>
              <a:t>companies </a:t>
            </a:r>
            <a:r>
              <a:rPr sz="1000" spc="-40" dirty="0">
                <a:latin typeface="Tahoma"/>
                <a:cs typeface="Tahoma"/>
              </a:rPr>
              <a:t>understand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value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55" dirty="0">
                <a:latin typeface="Tahoma"/>
                <a:cs typeface="Tahoma"/>
              </a:rPr>
              <a:t>these </a:t>
            </a:r>
            <a:r>
              <a:rPr sz="1000" spc="-30" dirty="0">
                <a:latin typeface="Tahoma"/>
                <a:cs typeface="Tahoma"/>
              </a:rPr>
              <a:t>data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30" dirty="0">
                <a:latin typeface="Tahoma"/>
                <a:cs typeface="Tahoma"/>
              </a:rPr>
              <a:t>product </a:t>
            </a:r>
            <a:r>
              <a:rPr sz="1000" spc="-45" dirty="0">
                <a:latin typeface="Tahoma"/>
                <a:cs typeface="Tahoma"/>
              </a:rPr>
              <a:t>reviews),  and </a:t>
            </a:r>
            <a:r>
              <a:rPr sz="1000" spc="-50" dirty="0">
                <a:latin typeface="Tahoma"/>
                <a:cs typeface="Tahoma"/>
              </a:rPr>
              <a:t>generate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demand </a:t>
            </a:r>
            <a:r>
              <a:rPr sz="1000" spc="-40" dirty="0">
                <a:latin typeface="Tahoma"/>
                <a:cs typeface="Tahoma"/>
              </a:rPr>
              <a:t>for  technologies capable </a:t>
            </a:r>
            <a:r>
              <a:rPr sz="1000" spc="-30" dirty="0">
                <a:latin typeface="Tahoma"/>
                <a:cs typeface="Tahoma"/>
              </a:rPr>
              <a:t>of mining  </a:t>
            </a:r>
            <a:r>
              <a:rPr sz="1000" spc="-15" dirty="0">
                <a:latin typeface="Tahoma"/>
                <a:cs typeface="Tahoma"/>
              </a:rPr>
              <a:t>“sentiment” </a:t>
            </a:r>
            <a:r>
              <a:rPr sz="1000" spc="-35" dirty="0">
                <a:latin typeface="Tahoma"/>
                <a:cs typeface="Tahoma"/>
              </a:rPr>
              <a:t>from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them.</a:t>
            </a:r>
            <a:endParaRPr sz="1000">
              <a:latin typeface="Tahoma"/>
              <a:cs typeface="Tahoma"/>
            </a:endParaRPr>
          </a:p>
          <a:p>
            <a:pPr marL="215265" marR="110489" indent="-127000">
              <a:lnSpc>
                <a:spcPct val="100000"/>
              </a:lnSpc>
              <a:spcBef>
                <a:spcPts val="270"/>
              </a:spcBef>
              <a:buClr>
                <a:srgbClr val="3333B2"/>
              </a:buClr>
              <a:buFont typeface="Meiryo"/>
              <a:buChar char="•"/>
              <a:tabLst>
                <a:tab pos="215900" algn="l"/>
              </a:tabLst>
            </a:pPr>
            <a:r>
              <a:rPr sz="1000" spc="25" dirty="0">
                <a:latin typeface="Tahoma"/>
                <a:cs typeface="Tahoma"/>
              </a:rPr>
              <a:t>SA </a:t>
            </a:r>
            <a:r>
              <a:rPr sz="1000" spc="-55" dirty="0">
                <a:latin typeface="Tahoma"/>
                <a:cs typeface="Tahoma"/>
              </a:rPr>
              <a:t>becomes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10" dirty="0">
                <a:latin typeface="Tahoma"/>
                <a:cs typeface="Tahoma"/>
              </a:rPr>
              <a:t>“Holy </a:t>
            </a:r>
            <a:r>
              <a:rPr sz="1000" dirty="0">
                <a:latin typeface="Tahoma"/>
                <a:cs typeface="Tahoma"/>
              </a:rPr>
              <a:t>Grail”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45" dirty="0">
                <a:latin typeface="Tahoma"/>
                <a:cs typeface="Tahoma"/>
              </a:rPr>
              <a:t>market </a:t>
            </a:r>
            <a:r>
              <a:rPr sz="1000" spc="-50" dirty="0">
                <a:latin typeface="Tahoma"/>
                <a:cs typeface="Tahoma"/>
              </a:rPr>
              <a:t>research, </a:t>
            </a:r>
            <a:r>
              <a:rPr sz="1000" spc="-30" dirty="0">
                <a:latin typeface="Tahoma"/>
                <a:cs typeface="Tahoma"/>
              </a:rPr>
              <a:t>opinion </a:t>
            </a:r>
            <a:r>
              <a:rPr sz="1000" spc="-50" dirty="0">
                <a:latin typeface="Tahoma"/>
                <a:cs typeface="Tahoma"/>
              </a:rPr>
              <a:t>research, 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online </a:t>
            </a:r>
            <a:r>
              <a:rPr sz="1000" spc="-30" dirty="0">
                <a:latin typeface="Tahoma"/>
                <a:cs typeface="Tahoma"/>
              </a:rPr>
              <a:t>reputation  </a:t>
            </a:r>
            <a:r>
              <a:rPr sz="1000" spc="-50" dirty="0">
                <a:latin typeface="Tahoma"/>
                <a:cs typeface="Tahoma"/>
              </a:rPr>
              <a:t>management.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Hard Classification and Soft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947" y="804562"/>
            <a:ext cx="4276090" cy="48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definitions </a:t>
            </a:r>
            <a:r>
              <a:rPr sz="1000" spc="-50" dirty="0">
                <a:latin typeface="Tahoma"/>
                <a:cs typeface="Tahoma"/>
              </a:rPr>
              <a:t>above </a:t>
            </a:r>
            <a:r>
              <a:rPr sz="1000" spc="-45" dirty="0">
                <a:latin typeface="Tahoma"/>
                <a:cs typeface="Tahoma"/>
              </a:rPr>
              <a:t>denote </a:t>
            </a:r>
            <a:r>
              <a:rPr sz="1000" spc="-20" dirty="0">
                <a:latin typeface="Tahoma"/>
                <a:cs typeface="Tahoma"/>
              </a:rPr>
              <a:t>“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hard </a:t>
            </a: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classification</a:t>
            </a:r>
            <a:r>
              <a:rPr sz="1000" spc="-15" dirty="0">
                <a:latin typeface="Tahoma"/>
                <a:cs typeface="Tahoma"/>
              </a:rPr>
              <a:t>”</a:t>
            </a:r>
            <a:r>
              <a:rPr sz="1000" spc="270" dirty="0">
                <a:latin typeface="Tahoma"/>
                <a:cs typeface="Tahoma"/>
              </a:rPr>
              <a:t> </a:t>
            </a:r>
            <a:r>
              <a:rPr sz="1000" spc="15" dirty="0">
                <a:latin typeface="Tahoma"/>
                <a:cs typeface="Tahoma"/>
              </a:rPr>
              <a:t>(HC)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119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10" dirty="0">
                <a:latin typeface="Tahoma"/>
                <a:cs typeface="Tahoma"/>
              </a:rPr>
              <a:t>“</a:t>
            </a:r>
            <a:r>
              <a:rPr sz="1000" spc="10" dirty="0">
                <a:solidFill>
                  <a:srgbClr val="FF0000"/>
                </a:solidFill>
                <a:latin typeface="Tahoma"/>
                <a:cs typeface="Tahoma"/>
              </a:rPr>
              <a:t>Soft</a:t>
            </a:r>
            <a:r>
              <a:rPr sz="1000" spc="1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classification</a:t>
            </a:r>
            <a:r>
              <a:rPr sz="1000" spc="-15" dirty="0">
                <a:latin typeface="Tahoma"/>
                <a:cs typeface="Tahoma"/>
              </a:rPr>
              <a:t>”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5" dirty="0">
                <a:latin typeface="Tahoma"/>
                <a:cs typeface="Tahoma"/>
              </a:rPr>
              <a:t>(SC)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denotes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task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predicting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score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each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pair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877" y="1260048"/>
            <a:ext cx="38925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Tahoma"/>
                <a:cs typeface="Tahoma"/>
              </a:rPr>
              <a:t>(</a:t>
            </a:r>
            <a:r>
              <a:rPr sz="1000" i="1" spc="-15" dirty="0">
                <a:latin typeface="Arial"/>
                <a:cs typeface="Arial"/>
              </a:rPr>
              <a:t>d</a:t>
            </a:r>
            <a:r>
              <a:rPr sz="1000" i="1" spc="-15" dirty="0">
                <a:latin typeface="Verdana"/>
                <a:cs typeface="Verdana"/>
              </a:rPr>
              <a:t>, </a:t>
            </a:r>
            <a:r>
              <a:rPr sz="1000" i="1" spc="-5" dirty="0">
                <a:latin typeface="Arial"/>
                <a:cs typeface="Arial"/>
              </a:rPr>
              <a:t>c</a:t>
            </a:r>
            <a:r>
              <a:rPr sz="1000" spc="-5" dirty="0">
                <a:latin typeface="Tahoma"/>
                <a:cs typeface="Tahoma"/>
              </a:rPr>
              <a:t>), </a:t>
            </a:r>
            <a:r>
              <a:rPr sz="1000" spc="-60" dirty="0">
                <a:latin typeface="Tahoma"/>
                <a:cs typeface="Tahoma"/>
              </a:rPr>
              <a:t>where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score </a:t>
            </a:r>
            <a:r>
              <a:rPr sz="1000" spc="-50" dirty="0">
                <a:latin typeface="Tahoma"/>
                <a:cs typeface="Tahoma"/>
              </a:rPr>
              <a:t>denotes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i="1" spc="-105" dirty="0">
                <a:latin typeface="Meiryo"/>
                <a:cs typeface="Meiryo"/>
              </a:rPr>
              <a:t>{ </a:t>
            </a:r>
            <a:r>
              <a:rPr sz="1000" spc="-30" dirty="0">
                <a:latin typeface="Tahoma"/>
                <a:cs typeface="Tahoma"/>
              </a:rPr>
              <a:t>probability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5" dirty="0">
                <a:latin typeface="Tahoma"/>
                <a:cs typeface="Tahoma"/>
              </a:rPr>
              <a:t>strength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evidence</a:t>
            </a:r>
            <a:r>
              <a:rPr sz="1000" spc="160" dirty="0">
                <a:latin typeface="Tahoma"/>
                <a:cs typeface="Tahoma"/>
              </a:rPr>
              <a:t> </a:t>
            </a:r>
            <a:r>
              <a:rPr sz="1000" spc="114" dirty="0">
                <a:latin typeface="Tahoma"/>
                <a:cs typeface="Tahoma"/>
              </a:rPr>
              <a:t>/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477" y="1355643"/>
            <a:ext cx="4124960" cy="42100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1000" spc="-40" dirty="0">
                <a:latin typeface="Tahoma"/>
                <a:cs typeface="Tahoma"/>
              </a:rPr>
              <a:t>confidence </a:t>
            </a:r>
            <a:r>
              <a:rPr sz="1000" i="1" spc="-105" dirty="0">
                <a:latin typeface="Meiryo"/>
                <a:cs typeface="Meiryo"/>
              </a:rPr>
              <a:t>}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i="1" spc="-45" dirty="0">
                <a:latin typeface="Arial"/>
                <a:cs typeface="Arial"/>
              </a:rPr>
              <a:t>d </a:t>
            </a:r>
            <a:r>
              <a:rPr sz="1000" spc="-45" dirty="0">
                <a:latin typeface="Tahoma"/>
                <a:cs typeface="Tahoma"/>
              </a:rPr>
              <a:t>belongs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i="1" spc="-60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90830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15" dirty="0">
                <a:latin typeface="Tahoma"/>
                <a:cs typeface="Tahoma"/>
              </a:rPr>
              <a:t>probabilistic </a:t>
            </a:r>
            <a:r>
              <a:rPr sz="900" spc="-20" dirty="0">
                <a:latin typeface="Tahoma"/>
                <a:cs typeface="Tahoma"/>
              </a:rPr>
              <a:t>classifier </a:t>
            </a:r>
            <a:r>
              <a:rPr sz="900" spc="-15" dirty="0">
                <a:latin typeface="Tahoma"/>
                <a:cs typeface="Tahoma"/>
              </a:rPr>
              <a:t>outputs </a:t>
            </a:r>
            <a:r>
              <a:rPr sz="900" spc="-10" dirty="0">
                <a:latin typeface="Tahoma"/>
                <a:cs typeface="Tahoma"/>
              </a:rPr>
              <a:t>“posterior probabilities” </a:t>
            </a:r>
            <a:r>
              <a:rPr sz="900" spc="-5" dirty="0">
                <a:latin typeface="Tahoma"/>
                <a:cs typeface="Tahoma"/>
              </a:rPr>
              <a:t>Pr(</a:t>
            </a:r>
            <a:r>
              <a:rPr sz="900" i="1" spc="-5" dirty="0">
                <a:latin typeface="Arial"/>
                <a:cs typeface="Arial"/>
              </a:rPr>
              <a:t>c</a:t>
            </a:r>
            <a:r>
              <a:rPr sz="900" i="1" spc="-5" dirty="0">
                <a:latin typeface="Meiryo"/>
                <a:cs typeface="Meiryo"/>
              </a:rPr>
              <a:t>|</a:t>
            </a:r>
            <a:r>
              <a:rPr sz="900" i="1" spc="-5" dirty="0">
                <a:latin typeface="Arial"/>
                <a:cs typeface="Arial"/>
              </a:rPr>
              <a:t>d </a:t>
            </a:r>
            <a:r>
              <a:rPr sz="900" spc="10" dirty="0">
                <a:latin typeface="Tahoma"/>
                <a:cs typeface="Tahoma"/>
              </a:rPr>
              <a:t>) </a:t>
            </a:r>
            <a:r>
              <a:rPr sz="900" i="1" spc="-110" dirty="0">
                <a:latin typeface="Meiryo"/>
                <a:cs typeface="Meiryo"/>
              </a:rPr>
              <a:t>∈ </a:t>
            </a:r>
            <a:r>
              <a:rPr sz="900" spc="-65" dirty="0">
                <a:latin typeface="Tahoma"/>
                <a:cs typeface="Tahoma"/>
              </a:rPr>
              <a:t>[0</a:t>
            </a:r>
            <a:r>
              <a:rPr sz="900" i="1" spc="-65" dirty="0">
                <a:latin typeface="Verdana"/>
                <a:cs typeface="Verdana"/>
              </a:rPr>
              <a:t>,</a:t>
            </a:r>
            <a:r>
              <a:rPr sz="900" i="1" spc="-105" dirty="0">
                <a:latin typeface="Verdana"/>
                <a:cs typeface="Verdana"/>
              </a:rPr>
              <a:t> </a:t>
            </a:r>
            <a:r>
              <a:rPr sz="900" spc="-55" dirty="0">
                <a:latin typeface="Tahoma"/>
                <a:cs typeface="Tahoma"/>
              </a:rPr>
              <a:t>1]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744" y="1847133"/>
            <a:ext cx="3996690" cy="6737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9385" marR="394335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5" dirty="0">
                <a:latin typeface="Tahoma"/>
                <a:cs typeface="Tahoma"/>
              </a:rPr>
              <a:t>AdaBoost </a:t>
            </a:r>
            <a:r>
              <a:rPr sz="900" spc="-20" dirty="0">
                <a:latin typeface="Tahoma"/>
                <a:cs typeface="Tahoma"/>
              </a:rPr>
              <a:t>classifier </a:t>
            </a:r>
            <a:r>
              <a:rPr sz="900" spc="-15" dirty="0">
                <a:latin typeface="Tahoma"/>
                <a:cs typeface="Tahoma"/>
              </a:rPr>
              <a:t>outputs </a:t>
            </a:r>
            <a:r>
              <a:rPr sz="900" spc="-40" dirty="0">
                <a:latin typeface="Tahoma"/>
                <a:cs typeface="Tahoma"/>
              </a:rPr>
              <a:t>scores </a:t>
            </a:r>
            <a:r>
              <a:rPr sz="900" i="1" spc="-10" dirty="0">
                <a:latin typeface="Arial"/>
                <a:cs typeface="Arial"/>
              </a:rPr>
              <a:t>s</a:t>
            </a:r>
            <a:r>
              <a:rPr sz="900" spc="-10" dirty="0">
                <a:latin typeface="Tahoma"/>
                <a:cs typeface="Tahoma"/>
              </a:rPr>
              <a:t>(</a:t>
            </a:r>
            <a:r>
              <a:rPr sz="900" i="1" spc="-10" dirty="0">
                <a:latin typeface="Arial"/>
                <a:cs typeface="Arial"/>
              </a:rPr>
              <a:t>d</a:t>
            </a:r>
            <a:r>
              <a:rPr sz="900" i="1" spc="-10" dirty="0">
                <a:latin typeface="Verdana"/>
                <a:cs typeface="Verdana"/>
              </a:rPr>
              <a:t>, </a:t>
            </a:r>
            <a:r>
              <a:rPr sz="900" i="1" spc="20" dirty="0">
                <a:latin typeface="Arial"/>
                <a:cs typeface="Arial"/>
              </a:rPr>
              <a:t>c</a:t>
            </a:r>
            <a:r>
              <a:rPr sz="900" spc="20" dirty="0">
                <a:latin typeface="Tahoma"/>
                <a:cs typeface="Tahoma"/>
              </a:rPr>
              <a:t>) </a:t>
            </a:r>
            <a:r>
              <a:rPr sz="900" i="1" spc="-110" dirty="0">
                <a:latin typeface="Meiryo"/>
                <a:cs typeface="Meiryo"/>
              </a:rPr>
              <a:t>∈ </a:t>
            </a:r>
            <a:r>
              <a:rPr sz="900" spc="-15" dirty="0">
                <a:latin typeface="Tahoma"/>
                <a:cs typeface="Tahoma"/>
              </a:rPr>
              <a:t>(</a:t>
            </a:r>
            <a:r>
              <a:rPr sz="900" i="1" spc="-15" dirty="0">
                <a:latin typeface="Meiryo"/>
                <a:cs typeface="Meiryo"/>
              </a:rPr>
              <a:t>−∞</a:t>
            </a:r>
            <a:r>
              <a:rPr sz="900" i="1" spc="-15" dirty="0">
                <a:latin typeface="Verdana"/>
                <a:cs typeface="Verdana"/>
              </a:rPr>
              <a:t>, </a:t>
            </a:r>
            <a:r>
              <a:rPr sz="900" spc="30" dirty="0">
                <a:latin typeface="Tahoma"/>
                <a:cs typeface="Tahoma"/>
              </a:rPr>
              <a:t>+</a:t>
            </a:r>
            <a:r>
              <a:rPr sz="900" i="1" spc="30" dirty="0">
                <a:latin typeface="Meiryo"/>
                <a:cs typeface="Meiryo"/>
              </a:rPr>
              <a:t>∞</a:t>
            </a:r>
            <a:r>
              <a:rPr sz="900" spc="30" dirty="0">
                <a:latin typeface="Tahoma"/>
                <a:cs typeface="Tahoma"/>
              </a:rPr>
              <a:t>) </a:t>
            </a:r>
            <a:r>
              <a:rPr sz="900" dirty="0">
                <a:latin typeface="Tahoma"/>
                <a:cs typeface="Tahoma"/>
              </a:rPr>
              <a:t>that  </a:t>
            </a:r>
            <a:r>
              <a:rPr sz="900" spc="-35" dirty="0">
                <a:latin typeface="Tahoma"/>
                <a:cs typeface="Tahoma"/>
              </a:rPr>
              <a:t>represent </a:t>
            </a:r>
            <a:r>
              <a:rPr sz="900" spc="-5" dirty="0">
                <a:latin typeface="Tahoma"/>
                <a:cs typeface="Tahoma"/>
              </a:rPr>
              <a:t>its </a:t>
            </a:r>
            <a:r>
              <a:rPr sz="900" spc="-25" dirty="0">
                <a:latin typeface="Tahoma"/>
                <a:cs typeface="Tahoma"/>
              </a:rPr>
              <a:t>confidence </a:t>
            </a:r>
            <a:r>
              <a:rPr sz="900" dirty="0">
                <a:latin typeface="Tahoma"/>
                <a:cs typeface="Tahoma"/>
              </a:rPr>
              <a:t>that </a:t>
            </a:r>
            <a:r>
              <a:rPr sz="900" i="1" spc="-30" dirty="0">
                <a:latin typeface="Arial"/>
                <a:cs typeface="Arial"/>
              </a:rPr>
              <a:t>d </a:t>
            </a:r>
            <a:r>
              <a:rPr sz="900" spc="-30" dirty="0">
                <a:latin typeface="Tahoma"/>
                <a:cs typeface="Tahoma"/>
              </a:rPr>
              <a:t>belongs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190" dirty="0">
                <a:latin typeface="Tahoma"/>
                <a:cs typeface="Tahoma"/>
              </a:rPr>
              <a:t> </a:t>
            </a:r>
            <a:r>
              <a:rPr sz="900" i="1" spc="-4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  <a:p>
            <a:pPr marL="159385" marR="30480" indent="-121920">
              <a:lnSpc>
                <a:spcPct val="101499"/>
              </a:lnSpc>
              <a:spcBef>
                <a:spcPts val="735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15" dirty="0">
                <a:latin typeface="Tahoma"/>
                <a:cs typeface="Tahoma"/>
              </a:rPr>
              <a:t>When </a:t>
            </a:r>
            <a:r>
              <a:rPr sz="900" spc="-40" dirty="0">
                <a:latin typeface="Tahoma"/>
                <a:cs typeface="Tahoma"/>
              </a:rPr>
              <a:t>scores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spc="-10" dirty="0">
                <a:latin typeface="Tahoma"/>
                <a:cs typeface="Tahoma"/>
              </a:rPr>
              <a:t>not </a:t>
            </a:r>
            <a:r>
              <a:rPr sz="900" spc="-15" dirty="0">
                <a:latin typeface="Tahoma"/>
                <a:cs typeface="Tahoma"/>
              </a:rPr>
              <a:t>probabilities, </a:t>
            </a:r>
            <a:r>
              <a:rPr sz="900" spc="-25" dirty="0">
                <a:latin typeface="Tahoma"/>
                <a:cs typeface="Tahoma"/>
              </a:rPr>
              <a:t>they can </a:t>
            </a:r>
            <a:r>
              <a:rPr sz="900" spc="-35" dirty="0">
                <a:latin typeface="Tahoma"/>
                <a:cs typeface="Tahoma"/>
              </a:rPr>
              <a:t>be </a:t>
            </a:r>
            <a:r>
              <a:rPr sz="900" spc="-25" dirty="0">
                <a:latin typeface="Tahoma"/>
                <a:cs typeface="Tahoma"/>
              </a:rPr>
              <a:t>converted </a:t>
            </a:r>
            <a:r>
              <a:rPr sz="900" spc="-5" dirty="0">
                <a:latin typeface="Tahoma"/>
                <a:cs typeface="Tahoma"/>
              </a:rPr>
              <a:t>into </a:t>
            </a:r>
            <a:r>
              <a:rPr sz="900" spc="-15" dirty="0">
                <a:latin typeface="Tahoma"/>
                <a:cs typeface="Tahoma"/>
              </a:rPr>
              <a:t>probabilities via 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50" dirty="0">
                <a:latin typeface="Tahoma"/>
                <a:cs typeface="Tahoma"/>
              </a:rPr>
              <a:t>use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a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sigmoidal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function;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e.g.,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FF0000"/>
                </a:solidFill>
                <a:latin typeface="Tahoma"/>
                <a:cs typeface="Tahoma"/>
              </a:rPr>
              <a:t>logistic</a:t>
            </a:r>
            <a:r>
              <a:rPr sz="9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FF0000"/>
                </a:solidFill>
                <a:latin typeface="Tahoma"/>
                <a:cs typeface="Tahoma"/>
              </a:rPr>
              <a:t>function</a:t>
            </a:r>
            <a:r>
              <a:rPr sz="900" spc="-20" dirty="0">
                <a:latin typeface="Tahoma"/>
                <a:cs typeface="Tahoma"/>
              </a:rPr>
              <a:t>: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9310" y="2648783"/>
            <a:ext cx="5219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5" dirty="0">
                <a:latin typeface="Tahoma"/>
                <a:cs typeface="Tahoma"/>
              </a:rPr>
              <a:t>Pr(</a:t>
            </a:r>
            <a:r>
              <a:rPr sz="900" i="1" spc="-5" dirty="0">
                <a:latin typeface="Arial"/>
                <a:cs typeface="Arial"/>
              </a:rPr>
              <a:t>c</a:t>
            </a:r>
            <a:r>
              <a:rPr sz="900" i="1" spc="-5" dirty="0">
                <a:latin typeface="Meiryo"/>
                <a:cs typeface="Meiryo"/>
              </a:rPr>
              <a:t>|</a:t>
            </a:r>
            <a:r>
              <a:rPr sz="900" i="1" spc="-5" dirty="0">
                <a:latin typeface="Arial"/>
                <a:cs typeface="Arial"/>
              </a:rPr>
              <a:t>d</a:t>
            </a:r>
            <a:r>
              <a:rPr sz="900" i="1" spc="-185" dirty="0">
                <a:latin typeface="Arial"/>
                <a:cs typeface="Arial"/>
              </a:rPr>
              <a:t> </a:t>
            </a:r>
            <a:r>
              <a:rPr sz="900" spc="10" dirty="0">
                <a:latin typeface="Tahoma"/>
                <a:cs typeface="Tahoma"/>
              </a:rPr>
              <a:t>)</a:t>
            </a:r>
            <a:r>
              <a:rPr sz="900" spc="-80" dirty="0">
                <a:latin typeface="Tahoma"/>
                <a:cs typeface="Tahoma"/>
              </a:rPr>
              <a:t> </a:t>
            </a:r>
            <a:r>
              <a:rPr sz="900" spc="60" dirty="0">
                <a:latin typeface="Tahoma"/>
                <a:cs typeface="Tahoma"/>
              </a:rPr>
              <a:t>=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5202" y="2575148"/>
            <a:ext cx="761365" cy="281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010"/>
              </a:lnSpc>
              <a:spcBef>
                <a:spcPts val="95"/>
              </a:spcBef>
              <a:tabLst>
                <a:tab pos="356235" algn="l"/>
                <a:tab pos="720090" algn="l"/>
              </a:tabLst>
            </a:pPr>
            <a:r>
              <a:rPr sz="9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00" u="sng" spc="-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1	</a:t>
            </a:r>
            <a:endParaRPr sz="900">
              <a:latin typeface="Tahoma"/>
              <a:cs typeface="Tahoma"/>
            </a:endParaRPr>
          </a:p>
          <a:p>
            <a:pPr marL="50800">
              <a:lnSpc>
                <a:spcPts val="1010"/>
              </a:lnSpc>
            </a:pPr>
            <a:r>
              <a:rPr sz="1350" spc="-52" baseline="-15432" dirty="0">
                <a:latin typeface="Tahoma"/>
                <a:cs typeface="Tahoma"/>
              </a:rPr>
              <a:t>1 </a:t>
            </a:r>
            <a:r>
              <a:rPr sz="1350" spc="89" baseline="-15432" dirty="0">
                <a:latin typeface="Tahoma"/>
                <a:cs typeface="Tahoma"/>
              </a:rPr>
              <a:t>+</a:t>
            </a:r>
            <a:r>
              <a:rPr sz="1350" spc="-300" baseline="-15432" dirty="0">
                <a:latin typeface="Tahoma"/>
                <a:cs typeface="Tahoma"/>
              </a:rPr>
              <a:t> </a:t>
            </a:r>
            <a:r>
              <a:rPr sz="1350" i="1" spc="67" baseline="-15432" dirty="0">
                <a:latin typeface="Arial"/>
                <a:cs typeface="Arial"/>
              </a:rPr>
              <a:t>e</a:t>
            </a:r>
            <a:r>
              <a:rPr sz="600" i="1" spc="45" dirty="0">
                <a:latin typeface="Trebuchet MS"/>
                <a:cs typeface="Trebuchet MS"/>
              </a:rPr>
              <a:t>σ</a:t>
            </a:r>
            <a:r>
              <a:rPr sz="600" i="1" spc="45" dirty="0">
                <a:latin typeface="Arial"/>
                <a:cs typeface="Arial"/>
              </a:rPr>
              <a:t>h</a:t>
            </a:r>
            <a:r>
              <a:rPr sz="600" spc="45" dirty="0">
                <a:latin typeface="Arial"/>
                <a:cs typeface="Arial"/>
              </a:rPr>
              <a:t>(</a:t>
            </a:r>
            <a:r>
              <a:rPr sz="600" i="1" spc="45" dirty="0">
                <a:latin typeface="Arial"/>
                <a:cs typeface="Arial"/>
              </a:rPr>
              <a:t>d</a:t>
            </a:r>
            <a:r>
              <a:rPr sz="600" i="1" spc="45" dirty="0">
                <a:latin typeface="Trebuchet MS"/>
                <a:cs typeface="Trebuchet MS"/>
              </a:rPr>
              <a:t>,</a:t>
            </a:r>
            <a:r>
              <a:rPr sz="600" i="1" spc="45" dirty="0">
                <a:latin typeface="Arial"/>
                <a:cs typeface="Arial"/>
              </a:rPr>
              <a:t>c</a:t>
            </a:r>
            <a:r>
              <a:rPr sz="600" spc="45" dirty="0">
                <a:latin typeface="Arial"/>
                <a:cs typeface="Arial"/>
              </a:rPr>
              <a:t>)+</a:t>
            </a:r>
            <a:r>
              <a:rPr sz="600" i="1" spc="45" dirty="0">
                <a:latin typeface="Trebuchet MS"/>
                <a:cs typeface="Trebuchet MS"/>
              </a:rPr>
              <a:t>β</a:t>
            </a:r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Opinion Research / Market Research via Surveys</a:t>
            </a:r>
            <a:endParaRPr sz="1400" spc="-45">
              <a:solidFill>
                <a:srgbClr val="3333B2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254" y="599605"/>
            <a:ext cx="2026919" cy="25844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14816" y="986769"/>
            <a:ext cx="1992630" cy="1797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2565" marR="3225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35" dirty="0">
                <a:latin typeface="Tahoma"/>
                <a:cs typeface="Tahoma"/>
              </a:rPr>
              <a:t>Questionnaires </a:t>
            </a:r>
            <a:r>
              <a:rPr sz="1000" spc="-55" dirty="0">
                <a:latin typeface="Tahoma"/>
                <a:cs typeface="Tahoma"/>
              </a:rPr>
              <a:t>may </a:t>
            </a:r>
            <a:r>
              <a:rPr sz="1000" spc="-25" dirty="0">
                <a:latin typeface="Tahoma"/>
                <a:cs typeface="Tahoma"/>
              </a:rPr>
              <a:t>contain  </a:t>
            </a:r>
            <a:r>
              <a:rPr sz="1000" dirty="0">
                <a:latin typeface="Tahoma"/>
                <a:cs typeface="Tahoma"/>
              </a:rPr>
              <a:t>“open”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questions</a:t>
            </a:r>
            <a:endParaRPr sz="1000">
              <a:latin typeface="Tahoma"/>
              <a:cs typeface="Tahoma"/>
            </a:endParaRPr>
          </a:p>
          <a:p>
            <a:pPr marL="202565" marR="812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75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many such </a:t>
            </a:r>
            <a:r>
              <a:rPr sz="1000" spc="-60" dirty="0">
                <a:latin typeface="Tahoma"/>
                <a:cs typeface="Tahoma"/>
              </a:rPr>
              <a:t>cases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opinion  </a:t>
            </a:r>
            <a:r>
              <a:rPr sz="1000" spc="-40" dirty="0">
                <a:latin typeface="Tahoma"/>
                <a:cs typeface="Tahoma"/>
              </a:rPr>
              <a:t>dimension </a:t>
            </a:r>
            <a:r>
              <a:rPr sz="1000" spc="-65" dirty="0">
                <a:latin typeface="Tahoma"/>
                <a:cs typeface="Tahoma"/>
              </a:rPr>
              <a:t>needs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45" dirty="0">
                <a:latin typeface="Tahoma"/>
                <a:cs typeface="Tahoma"/>
              </a:rPr>
              <a:t>analysed,  </a:t>
            </a:r>
            <a:r>
              <a:rPr sz="1000" spc="-55" dirty="0">
                <a:latin typeface="Tahoma"/>
                <a:cs typeface="Tahoma"/>
              </a:rPr>
              <a:t>esp.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</a:t>
            </a:r>
            <a:endParaRPr sz="1000">
              <a:latin typeface="Tahoma"/>
              <a:cs typeface="Tahoma"/>
            </a:endParaRPr>
          </a:p>
          <a:p>
            <a:pPr marL="455295" lvl="1" indent="-122555">
              <a:lnSpc>
                <a:spcPct val="100000"/>
              </a:lnSpc>
              <a:spcBef>
                <a:spcPts val="38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15" dirty="0">
                <a:latin typeface="Tahoma"/>
                <a:cs typeface="Tahoma"/>
              </a:rPr>
              <a:t>social </a:t>
            </a:r>
            <a:r>
              <a:rPr sz="900" spc="-35" dirty="0">
                <a:latin typeface="Tahoma"/>
                <a:cs typeface="Tahoma"/>
              </a:rPr>
              <a:t>sciences</a:t>
            </a:r>
            <a:r>
              <a:rPr sz="900" spc="6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surveys</a:t>
            </a:r>
            <a:endParaRPr sz="900">
              <a:latin typeface="Tahoma"/>
              <a:cs typeface="Tahoma"/>
            </a:endParaRPr>
          </a:p>
          <a:p>
            <a:pPr marL="4552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dirty="0">
                <a:latin typeface="Tahoma"/>
                <a:cs typeface="Tahoma"/>
              </a:rPr>
              <a:t>political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surveys</a:t>
            </a:r>
            <a:endParaRPr sz="900">
              <a:latin typeface="Tahoma"/>
              <a:cs typeface="Tahoma"/>
            </a:endParaRPr>
          </a:p>
          <a:p>
            <a:pPr marL="4552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25" dirty="0">
                <a:latin typeface="Tahoma"/>
                <a:cs typeface="Tahoma"/>
              </a:rPr>
              <a:t>customer </a:t>
            </a:r>
            <a:r>
              <a:rPr sz="900" spc="-15" dirty="0">
                <a:latin typeface="Tahoma"/>
                <a:cs typeface="Tahoma"/>
              </a:rPr>
              <a:t>satisfaction</a:t>
            </a:r>
            <a:r>
              <a:rPr sz="900" spc="7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surveys</a:t>
            </a:r>
            <a:endParaRPr sz="900">
              <a:latin typeface="Tahoma"/>
              <a:cs typeface="Tahoma"/>
            </a:endParaRPr>
          </a:p>
          <a:p>
            <a:pPr marL="202565" marR="34607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10" dirty="0">
                <a:latin typeface="Tahoma"/>
                <a:cs typeface="Tahoma"/>
              </a:rPr>
              <a:t>Many </a:t>
            </a:r>
            <a:r>
              <a:rPr sz="1000" spc="-45" dirty="0">
                <a:latin typeface="Tahoma"/>
                <a:cs typeface="Tahoma"/>
              </a:rPr>
              <a:t>such </a:t>
            </a:r>
            <a:r>
              <a:rPr sz="1000" spc="-25" dirty="0">
                <a:latin typeface="Tahoma"/>
                <a:cs typeface="Tahoma"/>
              </a:rPr>
              <a:t>applications </a:t>
            </a:r>
            <a:r>
              <a:rPr sz="1000" spc="-65" dirty="0">
                <a:latin typeface="Tahoma"/>
                <a:cs typeface="Tahoma"/>
              </a:rPr>
              <a:t>are  </a:t>
            </a:r>
            <a:r>
              <a:rPr sz="1000" spc="-40" dirty="0">
                <a:latin typeface="Tahoma"/>
                <a:cs typeface="Tahoma"/>
              </a:rPr>
              <a:t>instances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mixed </a:t>
            </a:r>
            <a:r>
              <a:rPr sz="1000" spc="-15" dirty="0">
                <a:latin typeface="Tahoma"/>
                <a:cs typeface="Tahoma"/>
              </a:rPr>
              <a:t>topic </a:t>
            </a:r>
            <a:r>
              <a:rPr sz="1000" spc="114" dirty="0">
                <a:latin typeface="Tahoma"/>
                <a:cs typeface="Tahoma"/>
              </a:rPr>
              <a:t>/  </a:t>
            </a:r>
            <a:r>
              <a:rPr sz="1000" spc="-35" dirty="0">
                <a:latin typeface="Tahoma"/>
                <a:cs typeface="Tahoma"/>
              </a:rPr>
              <a:t>sentiment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classification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Computational Social Science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317" y="459778"/>
            <a:ext cx="4153408" cy="257556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Market Research via Social Media Analysis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68" y="565416"/>
            <a:ext cx="3897629" cy="231140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Political Science: Predicting Election Results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829" y="544106"/>
            <a:ext cx="4080255" cy="236473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Online Reputation Detection / Management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68" y="620141"/>
            <a:ext cx="3484880" cy="2587625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>
            <a:lvl1pPr marL="107950" defTabSz="345735">
              <a:lnSpc>
                <a:spcPct val="100000"/>
              </a:lnSpc>
              <a:spcBef>
                <a:spcPts val="605"/>
              </a:spcBef>
              <a:buNone/>
              <a:defRPr sz="1400" spc="-45">
                <a:solidFill>
                  <a:srgbClr val="3333B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/>
              <a:t>Computational Advertising</a:t>
            </a:r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933" y="471995"/>
            <a:ext cx="4048125" cy="271367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How Difficult is Sentiment Analysis?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47" y="793767"/>
            <a:ext cx="4431665" cy="2313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127000">
              <a:lnSpc>
                <a:spcPts val="12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latin typeface="Tahoma"/>
                <a:cs typeface="Tahoma"/>
              </a:rPr>
              <a:t>Sentiment </a:t>
            </a:r>
            <a:r>
              <a:rPr sz="1000" spc="-40" dirty="0">
                <a:latin typeface="Tahoma"/>
                <a:cs typeface="Tahoma"/>
              </a:rPr>
              <a:t>analysis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inherently </a:t>
            </a:r>
            <a:r>
              <a:rPr sz="1000" spc="-15" dirty="0">
                <a:latin typeface="Tahoma"/>
                <a:cs typeface="Tahoma"/>
              </a:rPr>
              <a:t>difficult, </a:t>
            </a:r>
            <a:r>
              <a:rPr sz="1000" spc="-55" dirty="0">
                <a:latin typeface="Tahoma"/>
                <a:cs typeface="Tahoma"/>
              </a:rPr>
              <a:t>because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50" dirty="0">
                <a:latin typeface="Tahoma"/>
                <a:cs typeface="Tahoma"/>
              </a:rPr>
              <a:t>order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express </a:t>
            </a:r>
            <a:r>
              <a:rPr sz="1000" spc="-35" dirty="0">
                <a:latin typeface="Tahoma"/>
                <a:cs typeface="Tahoma"/>
              </a:rPr>
              <a:t>opinions</a:t>
            </a:r>
            <a:endParaRPr sz="1000">
              <a:latin typeface="Tahoma"/>
              <a:cs typeface="Tahoma"/>
            </a:endParaRPr>
          </a:p>
          <a:p>
            <a:pPr marL="240665" marR="359410">
              <a:lnSpc>
                <a:spcPts val="1200"/>
              </a:lnSpc>
              <a:spcBef>
                <a:spcPts val="40"/>
              </a:spcBef>
            </a:pP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40" dirty="0">
                <a:latin typeface="Tahoma"/>
                <a:cs typeface="Tahoma"/>
              </a:rPr>
              <a:t>emotions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0" dirty="0">
                <a:latin typeface="Tahoma"/>
                <a:cs typeface="Tahoma"/>
              </a:rPr>
              <a:t>etc. </a:t>
            </a:r>
            <a:r>
              <a:rPr sz="1000" spc="-90" dirty="0">
                <a:latin typeface="Tahoma"/>
                <a:cs typeface="Tahoma"/>
              </a:rPr>
              <a:t>we </a:t>
            </a:r>
            <a:r>
              <a:rPr sz="1000" spc="-35" dirty="0">
                <a:latin typeface="Tahoma"/>
                <a:cs typeface="Tahoma"/>
              </a:rPr>
              <a:t>often </a:t>
            </a:r>
            <a:r>
              <a:rPr sz="1000" spc="-65" dirty="0">
                <a:latin typeface="Tahoma"/>
                <a:cs typeface="Tahoma"/>
              </a:rPr>
              <a:t>use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5" dirty="0">
                <a:latin typeface="Tahoma"/>
                <a:cs typeface="Tahoma"/>
              </a:rPr>
              <a:t>wide </a:t>
            </a:r>
            <a:r>
              <a:rPr sz="1000" spc="-40" dirty="0">
                <a:latin typeface="Tahoma"/>
                <a:cs typeface="Tahoma"/>
              </a:rPr>
              <a:t>variety </a:t>
            </a:r>
            <a:r>
              <a:rPr sz="1000" spc="-30" dirty="0">
                <a:latin typeface="Tahoma"/>
                <a:cs typeface="Tahoma"/>
              </a:rPr>
              <a:t>of sophisticated </a:t>
            </a:r>
            <a:r>
              <a:rPr sz="1000" spc="-55" dirty="0">
                <a:latin typeface="Tahoma"/>
                <a:cs typeface="Tahoma"/>
              </a:rPr>
              <a:t>expressive  </a:t>
            </a:r>
            <a:r>
              <a:rPr sz="1000" spc="-60" dirty="0">
                <a:latin typeface="Tahoma"/>
                <a:cs typeface="Tahoma"/>
              </a:rPr>
              <a:t>means </a:t>
            </a:r>
            <a:r>
              <a:rPr sz="1000" spc="-40" dirty="0">
                <a:latin typeface="Tahoma"/>
                <a:cs typeface="Tahoma"/>
              </a:rPr>
              <a:t>(e.g., metaphor, </a:t>
            </a:r>
            <a:r>
              <a:rPr sz="1000" spc="-45" dirty="0">
                <a:latin typeface="Tahoma"/>
                <a:cs typeface="Tahoma"/>
              </a:rPr>
              <a:t>irony, </a:t>
            </a:r>
            <a:r>
              <a:rPr sz="1000" spc="-50" dirty="0">
                <a:latin typeface="Tahoma"/>
                <a:cs typeface="Tahoma"/>
              </a:rPr>
              <a:t>sarcasm, </a:t>
            </a:r>
            <a:r>
              <a:rPr sz="1000" spc="-30" dirty="0">
                <a:latin typeface="Tahoma"/>
                <a:cs typeface="Tahoma"/>
              </a:rPr>
              <a:t>allegation, </a:t>
            </a:r>
            <a:r>
              <a:rPr sz="1000" spc="-40" dirty="0">
                <a:latin typeface="Tahoma"/>
                <a:cs typeface="Tahoma"/>
              </a:rPr>
              <a:t>understatement,</a:t>
            </a:r>
            <a:r>
              <a:rPr sz="1000" spc="2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etc.)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ahoma"/>
              <a:cs typeface="Tahoma"/>
            </a:endParaRPr>
          </a:p>
          <a:p>
            <a:pPr marL="493395" marR="21971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494030" algn="l"/>
              </a:tabLst>
            </a:pPr>
            <a:r>
              <a:rPr sz="900" spc="55" dirty="0">
                <a:latin typeface="Tahoma"/>
                <a:cs typeface="Tahoma"/>
              </a:rPr>
              <a:t>“At </a:t>
            </a:r>
            <a:r>
              <a:rPr sz="900" dirty="0">
                <a:latin typeface="Tahoma"/>
                <a:cs typeface="Tahoma"/>
              </a:rPr>
              <a:t>that </a:t>
            </a:r>
            <a:r>
              <a:rPr sz="900" spc="-15" dirty="0">
                <a:latin typeface="Tahoma"/>
                <a:cs typeface="Tahoma"/>
              </a:rPr>
              <a:t>time, </a:t>
            </a:r>
            <a:r>
              <a:rPr sz="900" spc="10" dirty="0">
                <a:latin typeface="Tahoma"/>
                <a:cs typeface="Tahoma"/>
              </a:rPr>
              <a:t>Clint </a:t>
            </a:r>
            <a:r>
              <a:rPr sz="900" spc="-20" dirty="0">
                <a:latin typeface="Tahoma"/>
                <a:cs typeface="Tahoma"/>
              </a:rPr>
              <a:t>Eastwood </a:t>
            </a:r>
            <a:r>
              <a:rPr sz="900" spc="-30" dirty="0">
                <a:latin typeface="Tahoma"/>
                <a:cs typeface="Tahoma"/>
              </a:rPr>
              <a:t>had </a:t>
            </a:r>
            <a:r>
              <a:rPr sz="900" spc="-20" dirty="0">
                <a:latin typeface="Tahoma"/>
                <a:cs typeface="Tahoma"/>
              </a:rPr>
              <a:t>only </a:t>
            </a:r>
            <a:r>
              <a:rPr sz="900" spc="-35" dirty="0">
                <a:latin typeface="Tahoma"/>
                <a:cs typeface="Tahoma"/>
              </a:rPr>
              <a:t>two </a:t>
            </a:r>
            <a:r>
              <a:rPr sz="900" spc="-10" dirty="0">
                <a:latin typeface="Tahoma"/>
                <a:cs typeface="Tahoma"/>
              </a:rPr>
              <a:t>facial </a:t>
            </a:r>
            <a:r>
              <a:rPr sz="900" spc="-40" dirty="0">
                <a:latin typeface="Tahoma"/>
                <a:cs typeface="Tahoma"/>
              </a:rPr>
              <a:t>expressions: </a:t>
            </a:r>
            <a:r>
              <a:rPr sz="900" spc="-5" dirty="0">
                <a:latin typeface="Tahoma"/>
                <a:cs typeface="Tahoma"/>
              </a:rPr>
              <a:t>with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10" dirty="0">
                <a:latin typeface="Tahoma"/>
                <a:cs typeface="Tahoma"/>
              </a:rPr>
              <a:t>hat 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10" dirty="0">
                <a:latin typeface="Tahoma"/>
                <a:cs typeface="Tahoma"/>
              </a:rPr>
              <a:t>without</a:t>
            </a:r>
            <a:r>
              <a:rPr sz="900" spc="75" dirty="0">
                <a:latin typeface="Tahoma"/>
                <a:cs typeface="Tahoma"/>
              </a:rPr>
              <a:t> </a:t>
            </a:r>
            <a:r>
              <a:rPr sz="900" spc="30" dirty="0">
                <a:latin typeface="Tahoma"/>
                <a:cs typeface="Tahoma"/>
              </a:rPr>
              <a:t>it.”</a:t>
            </a:r>
            <a:endParaRPr sz="900">
              <a:latin typeface="Tahoma"/>
              <a:cs typeface="Tahoma"/>
            </a:endParaRPr>
          </a:p>
          <a:p>
            <a:pPr marR="81280" algn="r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latin typeface="Tahoma"/>
                <a:cs typeface="Tahoma"/>
              </a:rPr>
              <a:t>(from </a:t>
            </a:r>
            <a:r>
              <a:rPr sz="900" spc="-30" dirty="0">
                <a:latin typeface="Tahoma"/>
                <a:cs typeface="Tahoma"/>
              </a:rPr>
              <a:t>an </a:t>
            </a:r>
            <a:r>
              <a:rPr sz="900" spc="-20" dirty="0">
                <a:latin typeface="Tahoma"/>
                <a:cs typeface="Tahoma"/>
              </a:rPr>
              <a:t>interview </a:t>
            </a:r>
            <a:r>
              <a:rPr sz="900" spc="-10" dirty="0">
                <a:latin typeface="Tahoma"/>
                <a:cs typeface="Tahoma"/>
              </a:rPr>
              <a:t>with </a:t>
            </a:r>
            <a:r>
              <a:rPr sz="900" spc="-20" dirty="0">
                <a:latin typeface="Tahoma"/>
                <a:cs typeface="Tahoma"/>
              </a:rPr>
              <a:t>Sergio</a:t>
            </a:r>
            <a:r>
              <a:rPr sz="900" spc="19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Leone)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Tahoma"/>
              <a:cs typeface="Tahoma"/>
            </a:endParaRPr>
          </a:p>
          <a:p>
            <a:pPr marL="493395" lvl="1" indent="-122555">
              <a:lnSpc>
                <a:spcPct val="100000"/>
              </a:lnSpc>
              <a:buClr>
                <a:srgbClr val="3333B2"/>
              </a:buClr>
              <a:buFont typeface="Meiryo"/>
              <a:buChar char="•"/>
              <a:tabLst>
                <a:tab pos="494030" algn="l"/>
              </a:tabLst>
            </a:pPr>
            <a:r>
              <a:rPr sz="900" dirty="0">
                <a:latin typeface="Tahoma"/>
                <a:cs typeface="Tahoma"/>
              </a:rPr>
              <a:t>“She </a:t>
            </a:r>
            <a:r>
              <a:rPr sz="900" spc="-30" dirty="0">
                <a:latin typeface="Tahoma"/>
                <a:cs typeface="Tahoma"/>
              </a:rPr>
              <a:t>runs </a:t>
            </a:r>
            <a:r>
              <a:rPr sz="900" spc="-20" dirty="0">
                <a:latin typeface="Tahoma"/>
                <a:cs typeface="Tahoma"/>
              </a:rPr>
              <a:t>the gamut of </a:t>
            </a:r>
            <a:r>
              <a:rPr sz="900" spc="-25" dirty="0">
                <a:latin typeface="Tahoma"/>
                <a:cs typeface="Tahoma"/>
              </a:rPr>
              <a:t>emotions </a:t>
            </a:r>
            <a:r>
              <a:rPr sz="900" spc="-20" dirty="0">
                <a:latin typeface="Tahoma"/>
                <a:cs typeface="Tahoma"/>
              </a:rPr>
              <a:t>from </a:t>
            </a:r>
            <a:r>
              <a:rPr sz="900" spc="75" dirty="0">
                <a:latin typeface="Tahoma"/>
                <a:cs typeface="Tahoma"/>
              </a:rPr>
              <a:t>A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90" dirty="0">
                <a:latin typeface="Tahoma"/>
                <a:cs typeface="Tahoma"/>
              </a:rPr>
              <a:t>B”</a:t>
            </a:r>
            <a:endParaRPr sz="900">
              <a:latin typeface="Tahoma"/>
              <a:cs typeface="Tahoma"/>
            </a:endParaRPr>
          </a:p>
          <a:p>
            <a:pPr marR="81280" algn="r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latin typeface="Tahoma"/>
                <a:cs typeface="Tahoma"/>
              </a:rPr>
              <a:t>(on </a:t>
            </a:r>
            <a:r>
              <a:rPr sz="900" spc="-10" dirty="0">
                <a:latin typeface="Tahoma"/>
                <a:cs typeface="Tahoma"/>
              </a:rPr>
              <a:t>Katharine </a:t>
            </a:r>
            <a:r>
              <a:rPr sz="900" spc="-20" dirty="0">
                <a:latin typeface="Tahoma"/>
                <a:cs typeface="Tahoma"/>
              </a:rPr>
              <a:t>Hepburn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25" dirty="0">
                <a:latin typeface="Tahoma"/>
                <a:cs typeface="Tahoma"/>
              </a:rPr>
              <a:t>“The </a:t>
            </a:r>
            <a:r>
              <a:rPr sz="900" dirty="0">
                <a:latin typeface="Tahoma"/>
                <a:cs typeface="Tahoma"/>
              </a:rPr>
              <a:t>Lake”,</a:t>
            </a:r>
            <a:r>
              <a:rPr sz="900" spc="17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1934)</a:t>
            </a:r>
            <a:endParaRPr sz="900">
              <a:latin typeface="Tahoma"/>
              <a:cs typeface="Tahoma"/>
            </a:endParaRPr>
          </a:p>
          <a:p>
            <a:pPr marL="493395" marR="182245" lvl="1" indent="-121920">
              <a:lnSpc>
                <a:spcPct val="101499"/>
              </a:lnSpc>
              <a:spcBef>
                <a:spcPts val="795"/>
              </a:spcBef>
              <a:buClr>
                <a:srgbClr val="3333B2"/>
              </a:buClr>
              <a:buFont typeface="Meiryo"/>
              <a:buChar char="•"/>
              <a:tabLst>
                <a:tab pos="494030" algn="l"/>
              </a:tabLst>
            </a:pPr>
            <a:r>
              <a:rPr sz="900" spc="5" dirty="0">
                <a:latin typeface="Tahoma"/>
                <a:cs typeface="Tahoma"/>
              </a:rPr>
              <a:t>“If </a:t>
            </a:r>
            <a:r>
              <a:rPr sz="900" spc="-40" dirty="0">
                <a:latin typeface="Tahoma"/>
                <a:cs typeface="Tahoma"/>
              </a:rPr>
              <a:t>you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spc="-30" dirty="0">
                <a:latin typeface="Tahoma"/>
                <a:cs typeface="Tahoma"/>
              </a:rPr>
              <a:t>reading </a:t>
            </a:r>
            <a:r>
              <a:rPr sz="900" spc="-10" dirty="0">
                <a:latin typeface="Tahoma"/>
                <a:cs typeface="Tahoma"/>
              </a:rPr>
              <a:t>this </a:t>
            </a:r>
            <a:r>
              <a:rPr sz="900" spc="-35" dirty="0">
                <a:latin typeface="Tahoma"/>
                <a:cs typeface="Tahoma"/>
              </a:rPr>
              <a:t>because </a:t>
            </a:r>
            <a:r>
              <a:rPr sz="900" spc="20" dirty="0">
                <a:latin typeface="Tahoma"/>
                <a:cs typeface="Tahoma"/>
              </a:rPr>
              <a:t>it </a:t>
            </a:r>
            <a:r>
              <a:rPr sz="900" spc="-20" dirty="0">
                <a:latin typeface="Tahoma"/>
                <a:cs typeface="Tahoma"/>
              </a:rPr>
              <a:t>is </a:t>
            </a:r>
            <a:r>
              <a:rPr sz="900" spc="-30" dirty="0">
                <a:latin typeface="Tahoma"/>
                <a:cs typeface="Tahoma"/>
              </a:rPr>
              <a:t>your </a:t>
            </a:r>
            <a:r>
              <a:rPr sz="900" spc="-20" dirty="0">
                <a:latin typeface="Tahoma"/>
                <a:cs typeface="Tahoma"/>
              </a:rPr>
              <a:t>darling </a:t>
            </a:r>
            <a:r>
              <a:rPr sz="900" spc="-25" dirty="0">
                <a:latin typeface="Tahoma"/>
                <a:cs typeface="Tahoma"/>
              </a:rPr>
              <a:t>fragrance, </a:t>
            </a:r>
            <a:r>
              <a:rPr sz="900" spc="-40" dirty="0">
                <a:latin typeface="Tahoma"/>
                <a:cs typeface="Tahoma"/>
              </a:rPr>
              <a:t>please </a:t>
            </a:r>
            <a:r>
              <a:rPr sz="900" spc="-55" dirty="0">
                <a:latin typeface="Tahoma"/>
                <a:cs typeface="Tahoma"/>
              </a:rPr>
              <a:t>wear </a:t>
            </a:r>
            <a:r>
              <a:rPr sz="900" spc="20" dirty="0">
                <a:latin typeface="Tahoma"/>
                <a:cs typeface="Tahoma"/>
              </a:rPr>
              <a:t>it </a:t>
            </a:r>
            <a:r>
              <a:rPr sz="900" dirty="0">
                <a:latin typeface="Tahoma"/>
                <a:cs typeface="Tahoma"/>
              </a:rPr>
              <a:t>at  </a:t>
            </a:r>
            <a:r>
              <a:rPr sz="900" spc="-40" dirty="0">
                <a:latin typeface="Tahoma"/>
                <a:cs typeface="Tahoma"/>
              </a:rPr>
              <a:t>home </a:t>
            </a:r>
            <a:r>
              <a:rPr sz="900" spc="-30" dirty="0">
                <a:latin typeface="Tahoma"/>
                <a:cs typeface="Tahoma"/>
              </a:rPr>
              <a:t>exclusively, and </a:t>
            </a:r>
            <a:r>
              <a:rPr sz="900" spc="-20" dirty="0">
                <a:latin typeface="Tahoma"/>
                <a:cs typeface="Tahoma"/>
              </a:rPr>
              <a:t>tape the </a:t>
            </a:r>
            <a:r>
              <a:rPr sz="900" spc="-35" dirty="0">
                <a:latin typeface="Tahoma"/>
                <a:cs typeface="Tahoma"/>
              </a:rPr>
              <a:t>windows</a:t>
            </a:r>
            <a:r>
              <a:rPr sz="900" spc="4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shut.”</a:t>
            </a:r>
            <a:endParaRPr sz="900">
              <a:latin typeface="Tahoma"/>
              <a:cs typeface="Tahoma"/>
            </a:endParaRPr>
          </a:p>
          <a:p>
            <a:pPr marR="81915" algn="r">
              <a:lnSpc>
                <a:spcPct val="100000"/>
              </a:lnSpc>
              <a:spcBef>
                <a:spcPts val="15"/>
              </a:spcBef>
            </a:pPr>
            <a:r>
              <a:rPr sz="900" spc="-15" dirty="0">
                <a:latin typeface="Tahoma"/>
                <a:cs typeface="Tahoma"/>
              </a:rPr>
              <a:t>(from </a:t>
            </a:r>
            <a:r>
              <a:rPr sz="900" spc="-35" dirty="0">
                <a:latin typeface="Tahoma"/>
                <a:cs typeface="Tahoma"/>
              </a:rPr>
              <a:t>a 2008 review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25" dirty="0">
                <a:latin typeface="Tahoma"/>
                <a:cs typeface="Tahoma"/>
              </a:rPr>
              <a:t>parfum</a:t>
            </a:r>
            <a:r>
              <a:rPr sz="900" spc="50" dirty="0">
                <a:latin typeface="Tahoma"/>
                <a:cs typeface="Tahoma"/>
              </a:rPr>
              <a:t> </a:t>
            </a:r>
            <a:r>
              <a:rPr sz="900" spc="5" dirty="0">
                <a:latin typeface="Tahoma"/>
                <a:cs typeface="Tahoma"/>
              </a:rPr>
              <a:t>“Amarige”, </a:t>
            </a:r>
            <a:r>
              <a:rPr sz="900" spc="-15" dirty="0">
                <a:latin typeface="Tahoma"/>
                <a:cs typeface="Tahoma"/>
              </a:rPr>
              <a:t>Givenchy)</a:t>
            </a:r>
            <a:endParaRPr sz="9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ahoma"/>
              <a:cs typeface="Tahoma"/>
            </a:endParaRPr>
          </a:p>
          <a:p>
            <a:pPr marL="240665" indent="-127635">
              <a:lnSpc>
                <a:spcPct val="100000"/>
              </a:lnSpc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latin typeface="Tahoma"/>
                <a:cs typeface="Tahoma"/>
              </a:rPr>
              <a:t>Sentiment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analysis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could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be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characterised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as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“NLP-complete”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problem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Main Subtasks within SA / OM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47" y="851692"/>
            <a:ext cx="4218940" cy="19996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35179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Classification</a:t>
            </a:r>
            <a:r>
              <a:rPr sz="1000" spc="-30" dirty="0">
                <a:latin typeface="Tahoma"/>
                <a:cs typeface="Tahoma"/>
              </a:rPr>
              <a:t>: classify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5" dirty="0">
                <a:latin typeface="Tahoma"/>
                <a:cs typeface="Tahoma"/>
              </a:rPr>
              <a:t>piece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55" dirty="0">
                <a:latin typeface="Tahoma"/>
                <a:cs typeface="Tahoma"/>
              </a:rPr>
              <a:t>based </a:t>
            </a:r>
            <a:r>
              <a:rPr sz="1000" spc="-45" dirty="0">
                <a:latin typeface="Tahoma"/>
                <a:cs typeface="Tahoma"/>
              </a:rPr>
              <a:t>on whether </a:t>
            </a:r>
            <a:r>
              <a:rPr sz="1000" spc="15" dirty="0">
                <a:latin typeface="Tahoma"/>
                <a:cs typeface="Tahoma"/>
              </a:rPr>
              <a:t>it  </a:t>
            </a:r>
            <a:r>
              <a:rPr sz="1000" spc="-65" dirty="0">
                <a:latin typeface="Tahoma"/>
                <a:cs typeface="Tahoma"/>
              </a:rPr>
              <a:t>expresses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85" dirty="0">
                <a:latin typeface="Arial"/>
                <a:cs typeface="Arial"/>
              </a:rPr>
              <a:t>Positive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60" dirty="0">
                <a:latin typeface="Arial"/>
                <a:cs typeface="Arial"/>
              </a:rPr>
              <a:t>Neutral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25" dirty="0">
                <a:latin typeface="Arial"/>
                <a:cs typeface="Arial"/>
              </a:rPr>
              <a:t>Negative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sentiment</a:t>
            </a:r>
            <a:endParaRPr sz="1000">
              <a:latin typeface="Tahoma"/>
              <a:cs typeface="Tahoma"/>
            </a:endParaRPr>
          </a:p>
          <a:p>
            <a:pPr marL="240665" marR="243204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Lexicon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Generation</a:t>
            </a:r>
            <a:r>
              <a:rPr sz="1000" spc="-45" dirty="0">
                <a:latin typeface="Tahoma"/>
                <a:cs typeface="Tahoma"/>
              </a:rPr>
              <a:t>: determine whether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5" dirty="0">
                <a:latin typeface="Tahoma"/>
                <a:cs typeface="Tahoma"/>
              </a:rPr>
              <a:t>multiword  </a:t>
            </a:r>
            <a:r>
              <a:rPr sz="1000" spc="-50" dirty="0">
                <a:latin typeface="Tahoma"/>
                <a:cs typeface="Tahoma"/>
              </a:rPr>
              <a:t>conveys a </a:t>
            </a:r>
            <a:r>
              <a:rPr sz="1000" spc="70" dirty="0">
                <a:latin typeface="Arial"/>
                <a:cs typeface="Arial"/>
              </a:rPr>
              <a:t>Positive</a:t>
            </a:r>
            <a:r>
              <a:rPr sz="1000" spc="70" dirty="0">
                <a:latin typeface="Tahoma"/>
                <a:cs typeface="Tahoma"/>
              </a:rPr>
              <a:t>, </a:t>
            </a:r>
            <a:r>
              <a:rPr sz="1000" spc="50" dirty="0">
                <a:latin typeface="Arial"/>
                <a:cs typeface="Arial"/>
              </a:rPr>
              <a:t>Neutral</a:t>
            </a:r>
            <a:r>
              <a:rPr sz="1000" spc="50" dirty="0">
                <a:latin typeface="Tahoma"/>
                <a:cs typeface="Tahoma"/>
              </a:rPr>
              <a:t>,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25" dirty="0">
                <a:latin typeface="Arial"/>
                <a:cs typeface="Arial"/>
              </a:rPr>
              <a:t>Negative</a:t>
            </a:r>
            <a:r>
              <a:rPr sz="1000" spc="175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sentiment</a:t>
            </a:r>
            <a:endParaRPr sz="1000">
              <a:latin typeface="Tahoma"/>
              <a:cs typeface="Tahoma"/>
            </a:endParaRPr>
          </a:p>
          <a:p>
            <a:pPr marL="240665" marR="812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Quantification</a:t>
            </a:r>
            <a:r>
              <a:rPr sz="1000" spc="-20" dirty="0">
                <a:latin typeface="Tahoma"/>
                <a:cs typeface="Tahoma"/>
              </a:rPr>
              <a:t>: </a:t>
            </a:r>
            <a:r>
              <a:rPr sz="1000" spc="-45" dirty="0">
                <a:latin typeface="Tahoma"/>
                <a:cs typeface="Tahoma"/>
              </a:rPr>
              <a:t>given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45" dirty="0">
                <a:latin typeface="Tahoma"/>
                <a:cs typeface="Tahoma"/>
              </a:rPr>
              <a:t>set </a:t>
            </a:r>
            <a:r>
              <a:rPr sz="1000" spc="-30" dirty="0">
                <a:latin typeface="Tahoma"/>
                <a:cs typeface="Tahoma"/>
              </a:rPr>
              <a:t>of texts, </a:t>
            </a:r>
            <a:r>
              <a:rPr sz="1000" spc="-35" dirty="0">
                <a:latin typeface="Tahoma"/>
                <a:cs typeface="Tahoma"/>
              </a:rPr>
              <a:t>estimate the </a:t>
            </a:r>
            <a:r>
              <a:rPr sz="1000" spc="-50" dirty="0">
                <a:latin typeface="Tahoma"/>
                <a:cs typeface="Tahoma"/>
              </a:rPr>
              <a:t>prevalence </a:t>
            </a:r>
            <a:r>
              <a:rPr sz="1000" spc="-30" dirty="0">
                <a:latin typeface="Tahoma"/>
                <a:cs typeface="Tahoma"/>
              </a:rPr>
              <a:t>of  </a:t>
            </a:r>
            <a:r>
              <a:rPr sz="1000" spc="-35" dirty="0">
                <a:latin typeface="Tahoma"/>
                <a:cs typeface="Tahoma"/>
              </a:rPr>
              <a:t>different </a:t>
            </a:r>
            <a:r>
              <a:rPr sz="1000" spc="70" dirty="0">
                <a:latin typeface="Arial"/>
                <a:cs typeface="Arial"/>
              </a:rPr>
              <a:t>Positive</a:t>
            </a:r>
            <a:r>
              <a:rPr sz="1000" spc="70" dirty="0">
                <a:latin typeface="Tahoma"/>
                <a:cs typeface="Tahoma"/>
              </a:rPr>
              <a:t>, </a:t>
            </a:r>
            <a:r>
              <a:rPr sz="1000" spc="50" dirty="0">
                <a:latin typeface="Arial"/>
                <a:cs typeface="Arial"/>
              </a:rPr>
              <a:t>Neutral</a:t>
            </a:r>
            <a:r>
              <a:rPr sz="1000" spc="50" dirty="0">
                <a:latin typeface="Tahoma"/>
                <a:cs typeface="Tahoma"/>
              </a:rPr>
              <a:t>, </a:t>
            </a:r>
            <a:r>
              <a:rPr sz="1000" spc="25" dirty="0">
                <a:latin typeface="Arial"/>
                <a:cs typeface="Arial"/>
              </a:rPr>
              <a:t>Negative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sentiments</a:t>
            </a:r>
            <a:endParaRPr sz="1000">
              <a:latin typeface="Tahoma"/>
              <a:cs typeface="Tahoma"/>
            </a:endParaRPr>
          </a:p>
          <a:p>
            <a:pPr marL="240665" marR="241935" indent="-127000" algn="just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Opinion </a:t>
            </a: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Extraction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spc="-20" dirty="0">
                <a:latin typeface="Tahoma"/>
                <a:cs typeface="Tahoma"/>
              </a:rPr>
              <a:t>“Fine-Grained </a:t>
            </a:r>
            <a:r>
              <a:rPr sz="1000" spc="15" dirty="0">
                <a:latin typeface="Tahoma"/>
                <a:cs typeface="Tahoma"/>
              </a:rPr>
              <a:t>SA”): </a:t>
            </a:r>
            <a:r>
              <a:rPr sz="1000" spc="-45" dirty="0">
                <a:latin typeface="Tahoma"/>
                <a:cs typeface="Tahoma"/>
              </a:rPr>
              <a:t>given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35" dirty="0">
                <a:latin typeface="Tahoma"/>
                <a:cs typeface="Tahoma"/>
              </a:rPr>
              <a:t>opinion-laden  </a:t>
            </a:r>
            <a:r>
              <a:rPr sz="1000" spc="-50" dirty="0">
                <a:latin typeface="Tahoma"/>
                <a:cs typeface="Tahoma"/>
              </a:rPr>
              <a:t>sentence, </a:t>
            </a:r>
            <a:r>
              <a:rPr sz="1000" spc="-25" dirty="0">
                <a:latin typeface="Tahoma"/>
                <a:cs typeface="Tahoma"/>
              </a:rPr>
              <a:t>identify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holder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opinion,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30" dirty="0">
                <a:latin typeface="Tahoma"/>
                <a:cs typeface="Tahoma"/>
              </a:rPr>
              <a:t>object,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35" dirty="0">
                <a:latin typeface="Tahoma"/>
                <a:cs typeface="Tahoma"/>
              </a:rPr>
              <a:t>polarity, the  strength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5" dirty="0">
                <a:latin typeface="Tahoma"/>
                <a:cs typeface="Tahoma"/>
              </a:rPr>
              <a:t>polarity, the </a:t>
            </a:r>
            <a:r>
              <a:rPr sz="1000" spc="-40" dirty="0">
                <a:latin typeface="Tahoma"/>
                <a:cs typeface="Tahoma"/>
              </a:rPr>
              <a:t>type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opinion</a:t>
            </a:r>
            <a:endParaRPr sz="1000">
              <a:latin typeface="Tahoma"/>
              <a:cs typeface="Tahoma"/>
            </a:endParaRPr>
          </a:p>
          <a:p>
            <a:pPr marL="240665" marR="48260" indent="-127000">
              <a:lnSpc>
                <a:spcPct val="100000"/>
              </a:lnSpc>
              <a:spcBef>
                <a:spcPts val="285"/>
              </a:spcBef>
              <a:buClr>
                <a:srgbClr val="3333B2"/>
              </a:buClr>
              <a:buFont typeface="Meiryo"/>
              <a:buChar char="•"/>
              <a:tabLst>
                <a:tab pos="2413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Aspect-Based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Extraction</a:t>
            </a:r>
            <a:r>
              <a:rPr sz="1000" spc="-20" dirty="0">
                <a:latin typeface="Tahoma"/>
                <a:cs typeface="Tahoma"/>
              </a:rPr>
              <a:t>: </a:t>
            </a:r>
            <a:r>
              <a:rPr sz="1000" spc="-45" dirty="0">
                <a:latin typeface="Tahoma"/>
                <a:cs typeface="Tahoma"/>
              </a:rPr>
              <a:t>given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35" dirty="0">
                <a:latin typeface="Tahoma"/>
                <a:cs typeface="Tahoma"/>
              </a:rPr>
              <a:t>opinion-laden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25" dirty="0">
                <a:latin typeface="Tahoma"/>
                <a:cs typeface="Tahoma"/>
              </a:rPr>
              <a:t>about </a:t>
            </a:r>
            <a:r>
              <a:rPr sz="1000" spc="-50" dirty="0">
                <a:latin typeface="Tahoma"/>
                <a:cs typeface="Tahoma"/>
              </a:rPr>
              <a:t>an  </a:t>
            </a:r>
            <a:r>
              <a:rPr sz="1000" spc="-30" dirty="0">
                <a:latin typeface="Tahoma"/>
                <a:cs typeface="Tahoma"/>
              </a:rPr>
              <a:t>object, </a:t>
            </a:r>
            <a:r>
              <a:rPr sz="1000" spc="-35" dirty="0">
                <a:latin typeface="Tahoma"/>
                <a:cs typeface="Tahoma"/>
              </a:rPr>
              <a:t>estimate the </a:t>
            </a:r>
            <a:r>
              <a:rPr sz="1000" spc="-40" dirty="0">
                <a:latin typeface="Tahoma"/>
                <a:cs typeface="Tahoma"/>
              </a:rPr>
              <a:t>sentiments </a:t>
            </a:r>
            <a:r>
              <a:rPr sz="1000" spc="-55" dirty="0">
                <a:latin typeface="Tahoma"/>
                <a:cs typeface="Tahoma"/>
              </a:rPr>
              <a:t>conveyed by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40" dirty="0">
                <a:latin typeface="Tahoma"/>
                <a:cs typeface="Tahoma"/>
              </a:rPr>
              <a:t>concerning </a:t>
            </a:r>
            <a:r>
              <a:rPr sz="1000" spc="-35" dirty="0">
                <a:latin typeface="Tahoma"/>
                <a:cs typeface="Tahoma"/>
              </a:rPr>
              <a:t>different  </a:t>
            </a:r>
            <a:r>
              <a:rPr sz="1000" spc="-40" dirty="0">
                <a:latin typeface="Tahoma"/>
                <a:cs typeface="Tahoma"/>
              </a:rPr>
              <a:t>aspects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the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5" dirty="0"/>
              <a:t>The “queen” </a:t>
            </a:r>
            <a:r>
              <a:rPr sz="1000" spc="-30" dirty="0"/>
              <a:t>of </a:t>
            </a:r>
            <a:r>
              <a:rPr sz="1000" spc="60" dirty="0"/>
              <a:t>OM</a:t>
            </a:r>
            <a:r>
              <a:rPr sz="1000" spc="120" dirty="0"/>
              <a:t> </a:t>
            </a:r>
            <a:r>
              <a:rPr sz="1000" spc="-35" dirty="0"/>
              <a:t>tasks</a:t>
            </a:r>
            <a:endParaRPr sz="1000"/>
          </a:p>
          <a:p>
            <a:pPr marL="164465" indent="-127000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5" dirty="0"/>
              <a:t>May </a:t>
            </a:r>
            <a:r>
              <a:rPr sz="1000" spc="-50" dirty="0"/>
              <a:t>be </a:t>
            </a:r>
            <a:r>
              <a:rPr sz="1000" spc="-35" dirty="0">
                <a:solidFill>
                  <a:srgbClr val="FF0000"/>
                </a:solidFill>
              </a:rPr>
              <a:t>topic-biased </a:t>
            </a:r>
            <a:r>
              <a:rPr sz="1000" spc="-50" dirty="0"/>
              <a:t>or</a:t>
            </a:r>
            <a:r>
              <a:rPr sz="1000" spc="160" dirty="0"/>
              <a:t> </a:t>
            </a:r>
            <a:r>
              <a:rPr sz="1000" spc="-25" dirty="0"/>
              <a:t>not</a:t>
            </a:r>
            <a:endParaRPr sz="1000"/>
          </a:p>
          <a:p>
            <a:pPr marL="417195" lvl="1" indent="-126364">
              <a:lnSpc>
                <a:spcPct val="100000"/>
              </a:lnSpc>
              <a:spcBef>
                <a:spcPts val="390"/>
              </a:spcBef>
              <a:buClr>
                <a:srgbClr val="FFFFFF"/>
              </a:buClr>
              <a:buSzPct val="77777"/>
              <a:buFont typeface="Arial"/>
              <a:buAutoNum type="arabicPlain"/>
              <a:tabLst>
                <a:tab pos="417830" algn="l"/>
              </a:tabLst>
            </a:pPr>
            <a:r>
              <a:rPr sz="900" spc="-15" dirty="0">
                <a:latin typeface="Tahoma"/>
                <a:cs typeface="Tahoma"/>
              </a:rPr>
              <a:t>Classify </a:t>
            </a:r>
            <a:r>
              <a:rPr sz="900" spc="-20" dirty="0">
                <a:latin typeface="Tahoma"/>
                <a:cs typeface="Tahoma"/>
              </a:rPr>
              <a:t>items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5" dirty="0">
                <a:latin typeface="Tahoma"/>
                <a:cs typeface="Tahoma"/>
              </a:rPr>
              <a:t>sentiment;</a:t>
            </a:r>
            <a:r>
              <a:rPr sz="900" spc="17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vs.</a:t>
            </a:r>
            <a:endParaRPr sz="900">
              <a:latin typeface="Tahoma"/>
              <a:cs typeface="Tahoma"/>
            </a:endParaRPr>
          </a:p>
          <a:p>
            <a:pPr marL="417195" marR="30480" lvl="1" indent="-126364">
              <a:lnSpc>
                <a:spcPct val="101499"/>
              </a:lnSpc>
              <a:buClr>
                <a:srgbClr val="FFFFFF"/>
              </a:buClr>
              <a:buSzPct val="77777"/>
              <a:buFont typeface="Arial"/>
              <a:buAutoNum type="arabicPlain"/>
              <a:tabLst>
                <a:tab pos="417830" algn="l"/>
              </a:tabLst>
            </a:pPr>
            <a:r>
              <a:rPr sz="900" spc="5" dirty="0">
                <a:latin typeface="Tahoma"/>
                <a:cs typeface="Tahoma"/>
              </a:rPr>
              <a:t>Find </a:t>
            </a:r>
            <a:r>
              <a:rPr sz="900" spc="-20" dirty="0">
                <a:latin typeface="Tahoma"/>
                <a:cs typeface="Tahoma"/>
              </a:rPr>
              <a:t>items </a:t>
            </a:r>
            <a:r>
              <a:rPr sz="900" dirty="0">
                <a:latin typeface="Tahoma"/>
                <a:cs typeface="Tahoma"/>
              </a:rPr>
              <a:t>that </a:t>
            </a:r>
            <a:r>
              <a:rPr sz="900" spc="-45" dirty="0">
                <a:latin typeface="Tahoma"/>
                <a:cs typeface="Tahoma"/>
              </a:rPr>
              <a:t>express </a:t>
            </a:r>
            <a:r>
              <a:rPr sz="900" spc="-30" dirty="0">
                <a:latin typeface="Tahoma"/>
                <a:cs typeface="Tahoma"/>
              </a:rPr>
              <a:t>an </a:t>
            </a:r>
            <a:r>
              <a:rPr sz="900" spc="-15" dirty="0">
                <a:latin typeface="Tahoma"/>
                <a:cs typeface="Tahoma"/>
              </a:rPr>
              <a:t>opinion about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5" dirty="0">
                <a:latin typeface="Tahoma"/>
                <a:cs typeface="Tahoma"/>
              </a:rPr>
              <a:t>topic,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classify </a:t>
            </a:r>
            <a:r>
              <a:rPr sz="900" spc="-25" dirty="0">
                <a:latin typeface="Tahoma"/>
                <a:cs typeface="Tahoma"/>
              </a:rPr>
              <a:t>them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15" dirty="0">
                <a:latin typeface="Tahoma"/>
                <a:cs typeface="Tahoma"/>
              </a:rPr>
              <a:t>their  </a:t>
            </a:r>
            <a:r>
              <a:rPr sz="900" spc="-20" dirty="0">
                <a:latin typeface="Tahoma"/>
                <a:cs typeface="Tahoma"/>
              </a:rPr>
              <a:t>sentiment </a:t>
            </a:r>
            <a:r>
              <a:rPr sz="900" spc="-35" dirty="0">
                <a:latin typeface="Tahoma"/>
                <a:cs typeface="Tahoma"/>
              </a:rPr>
              <a:t>towards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12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topic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0" dirty="0"/>
              <a:t>Binary, </a:t>
            </a:r>
            <a:r>
              <a:rPr sz="1000" spc="-50" dirty="0"/>
              <a:t>ternary, or </a:t>
            </a:r>
            <a:r>
              <a:rPr sz="1000" i="1" spc="-40" dirty="0">
                <a:latin typeface="Arial"/>
                <a:cs typeface="Arial"/>
              </a:rPr>
              <a:t>n</a:t>
            </a:r>
            <a:r>
              <a:rPr sz="1000" spc="-40" dirty="0"/>
              <a:t>-ary </a:t>
            </a:r>
            <a:r>
              <a:rPr sz="1000" spc="-25" dirty="0"/>
              <a:t>(ordinal) </a:t>
            </a:r>
            <a:r>
              <a:rPr sz="1000" spc="-45" dirty="0"/>
              <a:t>versions</a:t>
            </a:r>
            <a:endParaRPr sz="1000">
              <a:latin typeface="Arial"/>
              <a:cs typeface="Arial"/>
            </a:endParaRPr>
          </a:p>
          <a:p>
            <a:pPr marL="417195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25" dirty="0"/>
              <a:t>Ternary also involves </a:t>
            </a:r>
            <a:r>
              <a:rPr sz="900" spc="105" dirty="0">
                <a:latin typeface="PMingLiU"/>
                <a:cs typeface="PMingLiU"/>
              </a:rPr>
              <a:t>Neutral</a:t>
            </a:r>
            <a:r>
              <a:rPr sz="900" spc="170" dirty="0">
                <a:latin typeface="PMingLiU"/>
                <a:cs typeface="PMingLiU"/>
              </a:rPr>
              <a:t> </a:t>
            </a:r>
            <a:r>
              <a:rPr sz="900" spc="-35" dirty="0"/>
              <a:t>or </a:t>
            </a:r>
            <a:r>
              <a:rPr sz="900" spc="55" dirty="0">
                <a:latin typeface="PMingLiU"/>
                <a:cs typeface="PMingLiU"/>
              </a:rPr>
              <a:t>OK-ish </a:t>
            </a:r>
            <a:r>
              <a:rPr sz="900" spc="-25" dirty="0"/>
              <a:t>(sometimes confusing </a:t>
            </a:r>
            <a:r>
              <a:rPr sz="900" spc="-20" dirty="0"/>
              <a:t>the </a:t>
            </a:r>
            <a:r>
              <a:rPr sz="900" spc="-35" dirty="0"/>
              <a:t>two </a:t>
            </a:r>
            <a:r>
              <a:rPr sz="900" spc="-10" dirty="0"/>
              <a:t>...)</a:t>
            </a:r>
            <a:endParaRPr sz="9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44" y="1957522"/>
            <a:ext cx="36842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-5" dirty="0">
                <a:latin typeface="Tahoma"/>
                <a:cs typeface="Tahoma"/>
              </a:rPr>
              <a:t>Ordinal </a:t>
            </a:r>
            <a:r>
              <a:rPr sz="900" spc="-10" dirty="0">
                <a:latin typeface="Tahoma"/>
                <a:cs typeface="Tahoma"/>
              </a:rPr>
              <a:t>typically </a:t>
            </a:r>
            <a:r>
              <a:rPr sz="900" spc="-50" dirty="0">
                <a:latin typeface="Tahoma"/>
                <a:cs typeface="Tahoma"/>
              </a:rPr>
              <a:t>uses </a:t>
            </a:r>
            <a:r>
              <a:rPr sz="900" spc="105" dirty="0">
                <a:latin typeface="PMingLiU"/>
                <a:cs typeface="PMingLiU"/>
              </a:rPr>
              <a:t>1-Star</a:t>
            </a:r>
            <a:r>
              <a:rPr sz="900" spc="105" dirty="0">
                <a:latin typeface="Tahoma"/>
                <a:cs typeface="Tahoma"/>
              </a:rPr>
              <a:t>, </a:t>
            </a:r>
            <a:r>
              <a:rPr sz="900" spc="105" dirty="0">
                <a:latin typeface="PMingLiU"/>
                <a:cs typeface="PMingLiU"/>
              </a:rPr>
              <a:t>2-Stars</a:t>
            </a:r>
            <a:r>
              <a:rPr sz="900" spc="105" dirty="0">
                <a:latin typeface="Tahoma"/>
                <a:cs typeface="Tahoma"/>
              </a:rPr>
              <a:t>, </a:t>
            </a:r>
            <a:r>
              <a:rPr sz="900" spc="105" dirty="0">
                <a:latin typeface="PMingLiU"/>
                <a:cs typeface="PMingLiU"/>
              </a:rPr>
              <a:t>3-Stars</a:t>
            </a:r>
            <a:r>
              <a:rPr sz="900" spc="105" dirty="0">
                <a:latin typeface="Tahoma"/>
                <a:cs typeface="Tahoma"/>
              </a:rPr>
              <a:t>, </a:t>
            </a:r>
            <a:r>
              <a:rPr sz="900" spc="105" dirty="0">
                <a:latin typeface="PMingLiU"/>
                <a:cs typeface="PMingLiU"/>
              </a:rPr>
              <a:t>4-Stars</a:t>
            </a:r>
            <a:r>
              <a:rPr sz="900" spc="105" dirty="0">
                <a:latin typeface="Tahoma"/>
                <a:cs typeface="Tahoma"/>
              </a:rPr>
              <a:t>, </a:t>
            </a:r>
            <a:r>
              <a:rPr sz="900" spc="125" dirty="0">
                <a:latin typeface="PMingLiU"/>
                <a:cs typeface="PMingLiU"/>
              </a:rPr>
              <a:t>5-Stars</a:t>
            </a:r>
            <a:r>
              <a:rPr sz="900" spc="-15" dirty="0">
                <a:latin typeface="PMingLiU"/>
                <a:cs typeface="PMingLiU"/>
              </a:rPr>
              <a:t> </a:t>
            </a:r>
            <a:r>
              <a:rPr sz="900" spc="-40" dirty="0">
                <a:latin typeface="Tahoma"/>
                <a:cs typeface="Tahoma"/>
              </a:rPr>
              <a:t>as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947" y="2048876"/>
            <a:ext cx="2650490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35" dirty="0">
                <a:latin typeface="Tahoma"/>
                <a:cs typeface="Tahoma"/>
              </a:rPr>
              <a:t>classes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25" dirty="0">
                <a:latin typeface="Tahoma"/>
                <a:cs typeface="Tahoma"/>
              </a:rPr>
              <a:t>At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sentence, </a:t>
            </a:r>
            <a:r>
              <a:rPr sz="1000" spc="-45" dirty="0">
                <a:latin typeface="Tahoma"/>
                <a:cs typeface="Tahoma"/>
              </a:rPr>
              <a:t>paragraph,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35" dirty="0">
                <a:latin typeface="Tahoma"/>
                <a:cs typeface="Tahoma"/>
              </a:rPr>
              <a:t>document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level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144" y="2488928"/>
            <a:ext cx="38989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985" indent="-12192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at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more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granular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levels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used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aid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at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less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4947" y="2580282"/>
            <a:ext cx="2038350" cy="415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470"/>
              </a:spcBef>
            </a:pPr>
            <a:r>
              <a:rPr sz="900" spc="-25" dirty="0">
                <a:latin typeface="Tahoma"/>
                <a:cs typeface="Tahoma"/>
              </a:rPr>
              <a:t>granular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ones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5" dirty="0">
                <a:latin typeface="Tahoma"/>
                <a:cs typeface="Tahoma"/>
              </a:rPr>
              <a:t>May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supervised </a:t>
            </a:r>
            <a:r>
              <a:rPr sz="1000" spc="-50" dirty="0">
                <a:latin typeface="Tahoma"/>
                <a:cs typeface="Tahoma"/>
              </a:rPr>
              <a:t>or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45" dirty="0">
                <a:solidFill>
                  <a:srgbClr val="FF0000"/>
                </a:solidFill>
                <a:latin typeface="Tahoma"/>
                <a:cs typeface="Tahoma"/>
              </a:rPr>
              <a:t>unsupervised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Classification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47" y="809669"/>
            <a:ext cx="4456430" cy="20478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78765" indent="-127000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Unsupervised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Classification </a:t>
            </a:r>
            <a:r>
              <a:rPr sz="1000" spc="10" dirty="0">
                <a:latin typeface="Tahoma"/>
                <a:cs typeface="Tahoma"/>
              </a:rPr>
              <a:t>(USC) </a:t>
            </a:r>
            <a:r>
              <a:rPr sz="1000" spc="-40" dirty="0">
                <a:latin typeface="Tahoma"/>
                <a:cs typeface="Tahoma"/>
              </a:rPr>
              <a:t>relies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spc="-50" dirty="0">
                <a:latin typeface="Tahoma"/>
                <a:cs typeface="Tahoma"/>
              </a:rPr>
              <a:t>a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lexicon</a:t>
            </a:r>
            <a:endParaRPr sz="1000">
              <a:latin typeface="Tahoma"/>
              <a:cs typeface="Tahoma"/>
            </a:endParaRPr>
          </a:p>
          <a:p>
            <a:pPr marL="278765" indent="-127000">
              <a:lnSpc>
                <a:spcPts val="12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15" dirty="0">
                <a:latin typeface="Tahoma"/>
                <a:cs typeface="Tahoma"/>
              </a:rPr>
              <a:t>The first </a:t>
            </a:r>
            <a:r>
              <a:rPr sz="1000" spc="20" dirty="0">
                <a:latin typeface="Tahoma"/>
                <a:cs typeface="Tahoma"/>
              </a:rPr>
              <a:t>USC</a:t>
            </a:r>
            <a:r>
              <a:rPr sz="1000" spc="1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approaches </a:t>
            </a:r>
            <a:r>
              <a:rPr sz="1000" spc="-25" dirty="0">
                <a:latin typeface="Tahoma"/>
                <a:cs typeface="Tahoma"/>
              </a:rPr>
              <a:t>just </a:t>
            </a:r>
            <a:r>
              <a:rPr sz="1000" spc="-50" dirty="0">
                <a:latin typeface="Tahoma"/>
                <a:cs typeface="Tahoma"/>
              </a:rPr>
              <a:t>leveraged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5" dirty="0">
                <a:latin typeface="Tahoma"/>
                <a:cs typeface="Tahoma"/>
              </a:rPr>
              <a:t>number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occurrences </a:t>
            </a:r>
            <a:r>
              <a:rPr sz="1000" spc="-30" dirty="0">
                <a:latin typeface="Tahoma"/>
                <a:cs typeface="Tahoma"/>
              </a:rPr>
              <a:t>of</a:t>
            </a:r>
            <a:endParaRPr sz="1000">
              <a:latin typeface="Tahoma"/>
              <a:cs typeface="Tahoma"/>
            </a:endParaRPr>
          </a:p>
          <a:p>
            <a:pPr marL="278765">
              <a:lnSpc>
                <a:spcPts val="1200"/>
              </a:lnSpc>
            </a:pPr>
            <a:r>
              <a:rPr sz="1000" spc="85" dirty="0">
                <a:latin typeface="Arial"/>
                <a:cs typeface="Arial"/>
              </a:rPr>
              <a:t>Positive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25" dirty="0">
                <a:latin typeface="Arial"/>
                <a:cs typeface="Arial"/>
              </a:rPr>
              <a:t>Negative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the  </a:t>
            </a:r>
            <a:r>
              <a:rPr sz="1000" spc="-20" dirty="0">
                <a:latin typeface="Tahoma"/>
                <a:cs typeface="Tahoma"/>
              </a:rPr>
              <a:t>text</a:t>
            </a:r>
            <a:endParaRPr sz="1000">
              <a:latin typeface="Tahoma"/>
              <a:cs typeface="Tahoma"/>
            </a:endParaRPr>
          </a:p>
          <a:p>
            <a:pPr marL="27876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30" dirty="0">
                <a:latin typeface="Tahoma"/>
                <a:cs typeface="Tahoma"/>
              </a:rPr>
              <a:t>Approach </a:t>
            </a:r>
            <a:r>
              <a:rPr sz="1000" spc="-25" dirty="0">
                <a:latin typeface="Tahoma"/>
                <a:cs typeface="Tahoma"/>
              </a:rPr>
              <a:t>later </a:t>
            </a:r>
            <a:r>
              <a:rPr sz="1000" spc="-45" dirty="0">
                <a:latin typeface="Tahoma"/>
                <a:cs typeface="Tahoma"/>
              </a:rPr>
              <a:t>refined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various </a:t>
            </a:r>
            <a:r>
              <a:rPr sz="1000" spc="-70" dirty="0">
                <a:latin typeface="Tahoma"/>
                <a:cs typeface="Tahoma"/>
              </a:rPr>
              <a:t>ways; 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531495" marR="106680" lvl="1" indent="-121920">
              <a:lnSpc>
                <a:spcPct val="101499"/>
              </a:lnSpc>
              <a:spcBef>
                <a:spcPts val="380"/>
              </a:spcBef>
              <a:buClr>
                <a:srgbClr val="3333B2"/>
              </a:buClr>
              <a:buFont typeface="Meiryo"/>
              <a:buChar char="•"/>
              <a:tabLst>
                <a:tab pos="532130" algn="l"/>
              </a:tabLst>
            </a:pPr>
            <a:r>
              <a:rPr sz="900" spc="-45" dirty="0">
                <a:latin typeface="Tahoma"/>
                <a:cs typeface="Tahoma"/>
              </a:rPr>
              <a:t>If </a:t>
            </a:r>
            <a:r>
              <a:rPr sz="900" spc="-20" dirty="0">
                <a:latin typeface="Tahoma"/>
                <a:cs typeface="Tahoma"/>
              </a:rPr>
              <a:t>topic-biased, </a:t>
            </a:r>
            <a:r>
              <a:rPr sz="900" spc="-40" dirty="0">
                <a:latin typeface="Tahoma"/>
                <a:cs typeface="Tahoma"/>
              </a:rPr>
              <a:t>measure </a:t>
            </a:r>
            <a:r>
              <a:rPr sz="900" spc="-20" dirty="0">
                <a:latin typeface="Tahoma"/>
                <a:cs typeface="Tahoma"/>
              </a:rPr>
              <a:t>the distance </a:t>
            </a:r>
            <a:r>
              <a:rPr sz="900" spc="-45" dirty="0">
                <a:latin typeface="Tahoma"/>
                <a:cs typeface="Tahoma"/>
              </a:rPr>
              <a:t>between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25" dirty="0">
                <a:latin typeface="Tahoma"/>
                <a:cs typeface="Tahoma"/>
              </a:rPr>
              <a:t>sentiment-laden </a:t>
            </a:r>
            <a:r>
              <a:rPr sz="900" spc="-40" dirty="0">
                <a:latin typeface="Tahoma"/>
                <a:cs typeface="Tahoma"/>
              </a:rPr>
              <a:t>word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35" dirty="0">
                <a:latin typeface="Tahoma"/>
                <a:cs typeface="Tahoma"/>
              </a:rPr>
              <a:t>a  </a:t>
            </a:r>
            <a:r>
              <a:rPr sz="900" spc="-40" dirty="0">
                <a:latin typeface="Tahoma"/>
                <a:cs typeface="Tahoma"/>
              </a:rPr>
              <a:t>word </a:t>
            </a:r>
            <a:r>
              <a:rPr sz="900" spc="-25" dirty="0">
                <a:latin typeface="Tahoma"/>
                <a:cs typeface="Tahoma"/>
              </a:rPr>
              <a:t>denoting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13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topic</a:t>
            </a:r>
            <a:endParaRPr sz="900">
              <a:latin typeface="Tahoma"/>
              <a:cs typeface="Tahoma"/>
            </a:endParaRPr>
          </a:p>
          <a:p>
            <a:pPr marL="531495" marR="113664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32130" algn="l"/>
              </a:tabLst>
            </a:pPr>
            <a:r>
              <a:rPr sz="900" dirty="0">
                <a:latin typeface="Tahoma"/>
                <a:cs typeface="Tahoma"/>
              </a:rPr>
              <a:t>Bring to </a:t>
            </a:r>
            <a:r>
              <a:rPr sz="900" spc="-35" dirty="0">
                <a:latin typeface="Tahoma"/>
                <a:cs typeface="Tahoma"/>
              </a:rPr>
              <a:t>bear </a:t>
            </a:r>
            <a:r>
              <a:rPr sz="900" spc="-30" dirty="0">
                <a:solidFill>
                  <a:srgbClr val="FF0000"/>
                </a:solidFill>
                <a:latin typeface="Tahoma"/>
                <a:cs typeface="Tahoma"/>
              </a:rPr>
              <a:t>valence </a:t>
            </a:r>
            <a:r>
              <a:rPr sz="900" spc="-20" dirty="0">
                <a:solidFill>
                  <a:srgbClr val="FF0000"/>
                </a:solidFill>
                <a:latin typeface="Tahoma"/>
                <a:cs typeface="Tahoma"/>
              </a:rPr>
              <a:t>shifters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-20" dirty="0">
                <a:latin typeface="Tahoma"/>
                <a:cs typeface="Tahoma"/>
              </a:rPr>
              <a:t>particles </a:t>
            </a:r>
            <a:r>
              <a:rPr sz="900" spc="-10" dirty="0">
                <a:latin typeface="Tahoma"/>
                <a:cs typeface="Tahoma"/>
              </a:rPr>
              <a:t>indicating </a:t>
            </a:r>
            <a:r>
              <a:rPr sz="900" spc="-35" dirty="0">
                <a:latin typeface="Tahoma"/>
                <a:cs typeface="Tahoma"/>
              </a:rPr>
              <a:t>negated </a:t>
            </a:r>
            <a:r>
              <a:rPr sz="900" spc="-20" dirty="0">
                <a:latin typeface="Tahoma"/>
                <a:cs typeface="Tahoma"/>
              </a:rPr>
              <a:t>contexts </a:t>
            </a:r>
            <a:r>
              <a:rPr sz="900" spc="-30" dirty="0">
                <a:latin typeface="Tahoma"/>
                <a:cs typeface="Tahoma"/>
              </a:rPr>
              <a:t>such  </a:t>
            </a:r>
            <a:r>
              <a:rPr sz="900" spc="-40" dirty="0">
                <a:latin typeface="Tahoma"/>
                <a:cs typeface="Tahoma"/>
              </a:rPr>
              <a:t>as </a:t>
            </a:r>
            <a:r>
              <a:rPr sz="900" spc="75" dirty="0">
                <a:latin typeface="PMingLiU"/>
                <a:cs typeface="PMingLiU"/>
              </a:rPr>
              <a:t>not</a:t>
            </a:r>
            <a:r>
              <a:rPr sz="900" spc="75" dirty="0">
                <a:latin typeface="Tahoma"/>
                <a:cs typeface="Tahoma"/>
              </a:rPr>
              <a:t>, </a:t>
            </a:r>
            <a:r>
              <a:rPr sz="900" spc="90" dirty="0">
                <a:latin typeface="PMingLiU"/>
                <a:cs typeface="PMingLiU"/>
              </a:rPr>
              <a:t>hardly</a:t>
            </a:r>
            <a:r>
              <a:rPr sz="900" spc="90" dirty="0">
                <a:latin typeface="Tahoma"/>
                <a:cs typeface="Tahoma"/>
              </a:rPr>
              <a:t>,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10" dirty="0">
                <a:latin typeface="Tahoma"/>
                <a:cs typeface="Tahoma"/>
              </a:rPr>
              <a:t>etc.)</a:t>
            </a:r>
            <a:endParaRPr sz="900">
              <a:latin typeface="Tahoma"/>
              <a:cs typeface="Tahoma"/>
            </a:endParaRPr>
          </a:p>
          <a:p>
            <a:pPr marL="5314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532130" algn="l"/>
              </a:tabLst>
            </a:pPr>
            <a:r>
              <a:rPr sz="900" dirty="0">
                <a:latin typeface="Tahoma"/>
                <a:cs typeface="Tahoma"/>
              </a:rPr>
              <a:t>Bring to </a:t>
            </a:r>
            <a:r>
              <a:rPr sz="900" spc="-35" dirty="0">
                <a:latin typeface="Tahoma"/>
                <a:cs typeface="Tahoma"/>
              </a:rPr>
              <a:t>bear </a:t>
            </a:r>
            <a:r>
              <a:rPr sz="900" spc="-20" dirty="0">
                <a:solidFill>
                  <a:srgbClr val="FF0000"/>
                </a:solidFill>
                <a:latin typeface="Tahoma"/>
                <a:cs typeface="Tahoma"/>
              </a:rPr>
              <a:t>intensifiers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70" dirty="0">
                <a:latin typeface="PMingLiU"/>
                <a:cs typeface="PMingLiU"/>
              </a:rPr>
              <a:t>very</a:t>
            </a:r>
            <a:r>
              <a:rPr sz="900" spc="70" dirty="0">
                <a:latin typeface="Tahoma"/>
                <a:cs typeface="Tahoma"/>
              </a:rPr>
              <a:t>, </a:t>
            </a:r>
            <a:r>
              <a:rPr sz="900" spc="85" dirty="0">
                <a:latin typeface="PMingLiU"/>
                <a:cs typeface="PMingLiU"/>
              </a:rPr>
              <a:t>extremely</a:t>
            </a:r>
            <a:r>
              <a:rPr sz="900" spc="85" dirty="0">
                <a:latin typeface="Tahoma"/>
                <a:cs typeface="Tahoma"/>
              </a:rPr>
              <a:t>)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diminishers</a:t>
            </a:r>
            <a:r>
              <a:rPr sz="900" spc="2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(e.g.,</a:t>
            </a:r>
            <a:endParaRPr sz="900">
              <a:latin typeface="Tahoma"/>
              <a:cs typeface="Tahoma"/>
            </a:endParaRPr>
          </a:p>
          <a:p>
            <a:pPr marL="531495">
              <a:lnSpc>
                <a:spcPct val="100000"/>
              </a:lnSpc>
              <a:spcBef>
                <a:spcPts val="15"/>
              </a:spcBef>
            </a:pPr>
            <a:r>
              <a:rPr sz="900" spc="140" dirty="0">
                <a:latin typeface="PMingLiU"/>
                <a:cs typeface="PMingLiU"/>
              </a:rPr>
              <a:t>fairly</a:t>
            </a:r>
            <a:r>
              <a:rPr sz="900" spc="140" dirty="0">
                <a:latin typeface="Tahoma"/>
                <a:cs typeface="Tahoma"/>
              </a:rPr>
              <a:t>)</a:t>
            </a:r>
            <a:endParaRPr sz="900">
              <a:latin typeface="Tahoma"/>
              <a:cs typeface="Tahoma"/>
            </a:endParaRPr>
          </a:p>
          <a:p>
            <a:pPr marL="531495" marR="462915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32130" algn="l"/>
              </a:tabLst>
            </a:pPr>
            <a:r>
              <a:rPr sz="900" dirty="0">
                <a:latin typeface="Tahoma"/>
                <a:cs typeface="Tahoma"/>
              </a:rPr>
              <a:t>Bring </a:t>
            </a:r>
            <a:r>
              <a:rPr sz="900" spc="-10" dirty="0">
                <a:latin typeface="Tahoma"/>
                <a:cs typeface="Tahoma"/>
              </a:rPr>
              <a:t>in syntactic </a:t>
            </a:r>
            <a:r>
              <a:rPr sz="900" spc="-25" dirty="0">
                <a:latin typeface="Tahoma"/>
                <a:cs typeface="Tahoma"/>
              </a:rPr>
              <a:t>analysis </a:t>
            </a:r>
            <a:r>
              <a:rPr sz="900" spc="-20" dirty="0">
                <a:latin typeface="Tahoma"/>
                <a:cs typeface="Tahoma"/>
              </a:rPr>
              <a:t>(and other </a:t>
            </a:r>
            <a:r>
              <a:rPr sz="900" spc="-30" dirty="0">
                <a:latin typeface="Tahoma"/>
                <a:cs typeface="Tahoma"/>
              </a:rPr>
              <a:t>levels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10" dirty="0">
                <a:latin typeface="Tahoma"/>
                <a:cs typeface="Tahoma"/>
              </a:rPr>
              <a:t>linguistic </a:t>
            </a:r>
            <a:r>
              <a:rPr sz="900" spc="-25" dirty="0">
                <a:latin typeface="Tahoma"/>
                <a:cs typeface="Tahoma"/>
              </a:rPr>
              <a:t>processing) </a:t>
            </a:r>
            <a:r>
              <a:rPr sz="900" dirty="0">
                <a:latin typeface="Tahoma"/>
                <a:cs typeface="Tahoma"/>
              </a:rPr>
              <a:t>to  </a:t>
            </a:r>
            <a:r>
              <a:rPr sz="900" spc="-30" dirty="0">
                <a:latin typeface="Tahoma"/>
                <a:cs typeface="Tahoma"/>
              </a:rPr>
              <a:t>determine </a:t>
            </a:r>
            <a:r>
              <a:rPr sz="900" dirty="0">
                <a:latin typeface="Tahoma"/>
                <a:cs typeface="Tahoma"/>
              </a:rPr>
              <a:t>if </a:t>
            </a:r>
            <a:r>
              <a:rPr sz="900" spc="-20" dirty="0">
                <a:latin typeface="Tahoma"/>
                <a:cs typeface="Tahoma"/>
              </a:rPr>
              <a:t>sentiment </a:t>
            </a:r>
            <a:r>
              <a:rPr sz="900" i="1" spc="-25" dirty="0">
                <a:latin typeface="Arial"/>
                <a:cs typeface="Arial"/>
              </a:rPr>
              <a:t>really </a:t>
            </a:r>
            <a:r>
              <a:rPr sz="900" spc="-25" dirty="0">
                <a:latin typeface="Tahoma"/>
                <a:cs typeface="Tahoma"/>
              </a:rPr>
              <a:t>applies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175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topic</a:t>
            </a:r>
            <a:endParaRPr sz="900">
              <a:latin typeface="Tahoma"/>
              <a:cs typeface="Tahoma"/>
            </a:endParaRPr>
          </a:p>
          <a:p>
            <a:pPr marL="531495" lvl="1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532130" algn="l"/>
              </a:tabLst>
            </a:pPr>
            <a:r>
              <a:rPr sz="900" spc="-25" dirty="0">
                <a:latin typeface="Tahoma"/>
                <a:cs typeface="Tahoma"/>
              </a:rPr>
              <a:t>Use </a:t>
            </a:r>
            <a:r>
              <a:rPr sz="900" spc="40" dirty="0">
                <a:latin typeface="Tahoma"/>
                <a:cs typeface="Tahoma"/>
              </a:rPr>
              <a:t>WSD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35" dirty="0">
                <a:latin typeface="Tahoma"/>
                <a:cs typeface="Tahoma"/>
              </a:rPr>
              <a:t>order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15" dirty="0">
                <a:latin typeface="Tahoma"/>
                <a:cs typeface="Tahoma"/>
              </a:rPr>
              <a:t>better exploit </a:t>
            </a:r>
            <a:r>
              <a:rPr sz="900" spc="-40" dirty="0">
                <a:latin typeface="Tahoma"/>
                <a:cs typeface="Tahoma"/>
              </a:rPr>
              <a:t>sense-level</a:t>
            </a:r>
            <a:r>
              <a:rPr sz="900" spc="7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sentiment </a:t>
            </a:r>
            <a:r>
              <a:rPr sz="900" spc="-25" dirty="0">
                <a:latin typeface="Tahoma"/>
                <a:cs typeface="Tahoma"/>
              </a:rPr>
              <a:t>lexicons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Hard Classification and Soft Classification (cont’d)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4476" y="610984"/>
            <a:ext cx="3479165" cy="2606040"/>
            <a:chOff x="564476" y="610984"/>
            <a:chExt cx="3479165" cy="2606040"/>
          </a:xfrm>
        </p:grpSpPr>
        <p:sp>
          <p:nvSpPr>
            <p:cNvPr id="4" name="object 4"/>
            <p:cNvSpPr/>
            <p:nvPr/>
          </p:nvSpPr>
          <p:spPr>
            <a:xfrm>
              <a:off x="564476" y="610984"/>
              <a:ext cx="3479165" cy="2606040"/>
            </a:xfrm>
            <a:custGeom>
              <a:avLst/>
              <a:gdLst/>
              <a:ahLst/>
              <a:cxnLst/>
              <a:rect l="l" t="t" r="r" b="b"/>
              <a:pathLst>
                <a:path w="3479165" h="2606040">
                  <a:moveTo>
                    <a:pt x="3479043" y="0"/>
                  </a:moveTo>
                  <a:lnTo>
                    <a:pt x="0" y="0"/>
                  </a:lnTo>
                  <a:lnTo>
                    <a:pt x="0" y="2605950"/>
                  </a:lnTo>
                  <a:lnTo>
                    <a:pt x="3479043" y="2605950"/>
                  </a:lnTo>
                  <a:lnTo>
                    <a:pt x="3479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9121" y="1068361"/>
              <a:ext cx="3118485" cy="1414780"/>
            </a:xfrm>
            <a:custGeom>
              <a:avLst/>
              <a:gdLst/>
              <a:ahLst/>
              <a:cxnLst/>
              <a:rect l="l" t="t" r="r" b="b"/>
              <a:pathLst>
                <a:path w="3118485" h="1414780">
                  <a:moveTo>
                    <a:pt x="0" y="1414192"/>
                  </a:moveTo>
                  <a:lnTo>
                    <a:pt x="80291" y="1393310"/>
                  </a:lnTo>
                  <a:lnTo>
                    <a:pt x="159023" y="1371230"/>
                  </a:lnTo>
                  <a:lnTo>
                    <a:pt x="236352" y="1347935"/>
                  </a:lnTo>
                  <a:lnTo>
                    <a:pt x="312745" y="1323301"/>
                  </a:lnTo>
                  <a:lnTo>
                    <a:pt x="388359" y="1297290"/>
                  </a:lnTo>
                  <a:lnTo>
                    <a:pt x="463662" y="1269742"/>
                  </a:lnTo>
                  <a:lnTo>
                    <a:pt x="538808" y="1240596"/>
                  </a:lnTo>
                  <a:lnTo>
                    <a:pt x="614266" y="1209661"/>
                  </a:lnTo>
                  <a:lnTo>
                    <a:pt x="690348" y="1176785"/>
                  </a:lnTo>
                  <a:lnTo>
                    <a:pt x="767521" y="1141739"/>
                  </a:lnTo>
                  <a:lnTo>
                    <a:pt x="846409" y="1104198"/>
                  </a:lnTo>
                  <a:lnTo>
                    <a:pt x="927635" y="1063811"/>
                  </a:lnTo>
                  <a:lnTo>
                    <a:pt x="1012292" y="1019966"/>
                  </a:lnTo>
                  <a:lnTo>
                    <a:pt x="1101782" y="971847"/>
                  </a:lnTo>
                  <a:lnTo>
                    <a:pt x="1198599" y="917993"/>
                  </a:lnTo>
                  <a:lnTo>
                    <a:pt x="1307732" y="855462"/>
                  </a:lnTo>
                  <a:lnTo>
                    <a:pt x="1442590" y="776304"/>
                  </a:lnTo>
                  <a:lnTo>
                    <a:pt x="1857766" y="531327"/>
                  </a:lnTo>
                  <a:lnTo>
                    <a:pt x="1965496" y="470363"/>
                  </a:lnTo>
                  <a:lnTo>
                    <a:pt x="2061378" y="417863"/>
                  </a:lnTo>
                  <a:lnTo>
                    <a:pt x="2150088" y="371040"/>
                  </a:lnTo>
                  <a:lnTo>
                    <a:pt x="2234121" y="328423"/>
                  </a:lnTo>
                  <a:lnTo>
                    <a:pt x="2315036" y="289118"/>
                  </a:lnTo>
                  <a:lnTo>
                    <a:pt x="2393612" y="252664"/>
                  </a:lnTo>
                  <a:lnTo>
                    <a:pt x="2470629" y="218634"/>
                  </a:lnTo>
                  <a:lnTo>
                    <a:pt x="2546711" y="186709"/>
                  </a:lnTo>
                  <a:lnTo>
                    <a:pt x="2622169" y="156724"/>
                  </a:lnTo>
                  <a:lnTo>
                    <a:pt x="2697471" y="128466"/>
                  </a:lnTo>
                  <a:lnTo>
                    <a:pt x="2772929" y="101806"/>
                  </a:lnTo>
                  <a:lnTo>
                    <a:pt x="2848855" y="76625"/>
                  </a:lnTo>
                  <a:lnTo>
                    <a:pt x="2925561" y="52821"/>
                  </a:lnTo>
                  <a:lnTo>
                    <a:pt x="3003357" y="30306"/>
                  </a:lnTo>
                  <a:lnTo>
                    <a:pt x="3082557" y="9006"/>
                  </a:lnTo>
                  <a:lnTo>
                    <a:pt x="3117948" y="0"/>
                  </a:lnTo>
                </a:path>
              </a:pathLst>
            </a:custGeom>
            <a:ln w="1047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121" y="874416"/>
              <a:ext cx="3118485" cy="1802130"/>
            </a:xfrm>
            <a:custGeom>
              <a:avLst/>
              <a:gdLst/>
              <a:ahLst/>
              <a:cxnLst/>
              <a:rect l="l" t="t" r="r" b="b"/>
              <a:pathLst>
                <a:path w="3118485" h="1802130">
                  <a:moveTo>
                    <a:pt x="0" y="1802055"/>
                  </a:moveTo>
                  <a:lnTo>
                    <a:pt x="87151" y="1794930"/>
                  </a:lnTo>
                  <a:lnTo>
                    <a:pt x="165571" y="1786986"/>
                  </a:lnTo>
                  <a:lnTo>
                    <a:pt x="237131" y="1778199"/>
                  </a:lnTo>
                  <a:lnTo>
                    <a:pt x="303079" y="1768555"/>
                  </a:lnTo>
                  <a:lnTo>
                    <a:pt x="364350" y="1758040"/>
                  </a:lnTo>
                  <a:lnTo>
                    <a:pt x="421723" y="1746631"/>
                  </a:lnTo>
                  <a:lnTo>
                    <a:pt x="475666" y="1734335"/>
                  </a:lnTo>
                  <a:lnTo>
                    <a:pt x="526803" y="1721101"/>
                  </a:lnTo>
                  <a:lnTo>
                    <a:pt x="575602" y="1706879"/>
                  </a:lnTo>
                  <a:lnTo>
                    <a:pt x="622373" y="1691636"/>
                  </a:lnTo>
                  <a:lnTo>
                    <a:pt x="667430" y="1675323"/>
                  </a:lnTo>
                  <a:lnTo>
                    <a:pt x="710927" y="1657928"/>
                  </a:lnTo>
                  <a:lnTo>
                    <a:pt x="753178" y="1639363"/>
                  </a:lnTo>
                  <a:lnTo>
                    <a:pt x="794337" y="1619589"/>
                  </a:lnTo>
                  <a:lnTo>
                    <a:pt x="834716" y="1598469"/>
                  </a:lnTo>
                  <a:lnTo>
                    <a:pt x="874472" y="1575919"/>
                  </a:lnTo>
                  <a:lnTo>
                    <a:pt x="913760" y="1551842"/>
                  </a:lnTo>
                  <a:lnTo>
                    <a:pt x="952736" y="1526126"/>
                  </a:lnTo>
                  <a:lnTo>
                    <a:pt x="991557" y="1498640"/>
                  </a:lnTo>
                  <a:lnTo>
                    <a:pt x="1030377" y="1469242"/>
                  </a:lnTo>
                  <a:lnTo>
                    <a:pt x="1069353" y="1437772"/>
                  </a:lnTo>
                  <a:lnTo>
                    <a:pt x="1108797" y="1403921"/>
                  </a:lnTo>
                  <a:lnTo>
                    <a:pt x="1149021" y="1367337"/>
                  </a:lnTo>
                  <a:lnTo>
                    <a:pt x="1190180" y="1327786"/>
                  </a:lnTo>
                  <a:lnTo>
                    <a:pt x="1232742" y="1284715"/>
                  </a:lnTo>
                  <a:lnTo>
                    <a:pt x="1277331" y="1237356"/>
                  </a:lnTo>
                  <a:lnTo>
                    <a:pt x="1324726" y="1184715"/>
                  </a:lnTo>
                  <a:lnTo>
                    <a:pt x="1376331" y="1125031"/>
                  </a:lnTo>
                  <a:lnTo>
                    <a:pt x="1435107" y="1054605"/>
                  </a:lnTo>
                  <a:lnTo>
                    <a:pt x="1509785" y="962544"/>
                  </a:lnTo>
                  <a:lnTo>
                    <a:pt x="1702484" y="723841"/>
                  </a:lnTo>
                  <a:lnTo>
                    <a:pt x="1761728" y="653665"/>
                  </a:lnTo>
                  <a:lnTo>
                    <a:pt x="1813489" y="594717"/>
                  </a:lnTo>
                  <a:lnTo>
                    <a:pt x="1860884" y="543053"/>
                  </a:lnTo>
                  <a:lnTo>
                    <a:pt x="1905629" y="496549"/>
                  </a:lnTo>
                  <a:lnTo>
                    <a:pt x="1948347" y="454367"/>
                  </a:lnTo>
                  <a:lnTo>
                    <a:pt x="1989662" y="415730"/>
                  </a:lnTo>
                  <a:lnTo>
                    <a:pt x="2030041" y="380075"/>
                  </a:lnTo>
                  <a:lnTo>
                    <a:pt x="2069797" y="347033"/>
                  </a:lnTo>
                  <a:lnTo>
                    <a:pt x="2109085" y="316387"/>
                  </a:lnTo>
                  <a:lnTo>
                    <a:pt x="2148217" y="287826"/>
                  </a:lnTo>
                  <a:lnTo>
                    <a:pt x="2187350" y="261185"/>
                  </a:lnTo>
                  <a:lnTo>
                    <a:pt x="2226638" y="236315"/>
                  </a:lnTo>
                  <a:lnTo>
                    <a:pt x="2266238" y="213083"/>
                  </a:lnTo>
                  <a:lnTo>
                    <a:pt x="2306305" y="191372"/>
                  </a:lnTo>
                  <a:lnTo>
                    <a:pt x="2347152" y="171008"/>
                  </a:lnTo>
                  <a:lnTo>
                    <a:pt x="2388779" y="151990"/>
                  </a:lnTo>
                  <a:lnTo>
                    <a:pt x="2431497" y="134182"/>
                  </a:lnTo>
                  <a:lnTo>
                    <a:pt x="2475462" y="117538"/>
                  </a:lnTo>
                  <a:lnTo>
                    <a:pt x="2520987" y="101971"/>
                  </a:lnTo>
                  <a:lnTo>
                    <a:pt x="2568226" y="87463"/>
                  </a:lnTo>
                  <a:lnTo>
                    <a:pt x="2617648" y="73921"/>
                  </a:lnTo>
                  <a:lnTo>
                    <a:pt x="2669408" y="61358"/>
                  </a:lnTo>
                  <a:lnTo>
                    <a:pt x="2723975" y="49723"/>
                  </a:lnTo>
                  <a:lnTo>
                    <a:pt x="2781972" y="38960"/>
                  </a:lnTo>
                  <a:lnTo>
                    <a:pt x="2843866" y="29071"/>
                  </a:lnTo>
                  <a:lnTo>
                    <a:pt x="2910438" y="20030"/>
                  </a:lnTo>
                  <a:lnTo>
                    <a:pt x="2982622" y="11817"/>
                  </a:lnTo>
                  <a:lnTo>
                    <a:pt x="3061510" y="4429"/>
                  </a:lnTo>
                  <a:lnTo>
                    <a:pt x="3117948" y="0"/>
                  </a:lnTo>
                </a:path>
              </a:pathLst>
            </a:custGeom>
            <a:ln w="10477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9121" y="847054"/>
              <a:ext cx="3118485" cy="1857375"/>
            </a:xfrm>
            <a:custGeom>
              <a:avLst/>
              <a:gdLst/>
              <a:ahLst/>
              <a:cxnLst/>
              <a:rect l="l" t="t" r="r" b="b"/>
              <a:pathLst>
                <a:path w="3118485" h="1857375">
                  <a:moveTo>
                    <a:pt x="0" y="1856766"/>
                  </a:moveTo>
                  <a:lnTo>
                    <a:pt x="396934" y="1855776"/>
                  </a:lnTo>
                  <a:lnTo>
                    <a:pt x="553307" y="1853923"/>
                  </a:lnTo>
                  <a:lnTo>
                    <a:pt x="654801" y="1851246"/>
                  </a:lnTo>
                  <a:lnTo>
                    <a:pt x="730571" y="1847755"/>
                  </a:lnTo>
                  <a:lnTo>
                    <a:pt x="791374" y="1843448"/>
                  </a:lnTo>
                  <a:lnTo>
                    <a:pt x="842199" y="1838334"/>
                  </a:lnTo>
                  <a:lnTo>
                    <a:pt x="886165" y="1832381"/>
                  </a:lnTo>
                  <a:lnTo>
                    <a:pt x="924829" y="1825610"/>
                  </a:lnTo>
                  <a:lnTo>
                    <a:pt x="991245" y="1809441"/>
                  </a:lnTo>
                  <a:lnTo>
                    <a:pt x="1047527" y="1789576"/>
                  </a:lnTo>
                  <a:lnTo>
                    <a:pt x="1097104" y="1765627"/>
                  </a:lnTo>
                  <a:lnTo>
                    <a:pt x="1142317" y="1736919"/>
                  </a:lnTo>
                  <a:lnTo>
                    <a:pt x="1184723" y="1702546"/>
                  </a:lnTo>
                  <a:lnTo>
                    <a:pt x="1225414" y="1661372"/>
                  </a:lnTo>
                  <a:lnTo>
                    <a:pt x="1265326" y="1611865"/>
                  </a:lnTo>
                  <a:lnTo>
                    <a:pt x="1305394" y="1551864"/>
                  </a:lnTo>
                  <a:lnTo>
                    <a:pt x="1325817" y="1516989"/>
                  </a:lnTo>
                  <a:lnTo>
                    <a:pt x="1346709" y="1478193"/>
                  </a:lnTo>
                  <a:lnTo>
                    <a:pt x="1368224" y="1434893"/>
                  </a:lnTo>
                  <a:lnTo>
                    <a:pt x="1390518" y="1386458"/>
                  </a:lnTo>
                  <a:lnTo>
                    <a:pt x="1413904" y="1331854"/>
                  </a:lnTo>
                  <a:lnTo>
                    <a:pt x="1438849" y="1269571"/>
                  </a:lnTo>
                  <a:lnTo>
                    <a:pt x="1466132" y="1197157"/>
                  </a:lnTo>
                  <a:lnTo>
                    <a:pt x="1497469" y="1109408"/>
                  </a:lnTo>
                  <a:lnTo>
                    <a:pt x="1538160" y="990497"/>
                  </a:lnTo>
                  <a:lnTo>
                    <a:pt x="1629832" y="721168"/>
                  </a:lnTo>
                  <a:lnTo>
                    <a:pt x="1661793" y="633064"/>
                  </a:lnTo>
                  <a:lnTo>
                    <a:pt x="1689388" y="561411"/>
                  </a:lnTo>
                  <a:lnTo>
                    <a:pt x="1714645" y="500052"/>
                  </a:lnTo>
                  <a:lnTo>
                    <a:pt x="1738343" y="446488"/>
                  </a:lnTo>
                  <a:lnTo>
                    <a:pt x="1760949" y="399171"/>
                  </a:lnTo>
                  <a:lnTo>
                    <a:pt x="1782776" y="357042"/>
                  </a:lnTo>
                  <a:lnTo>
                    <a:pt x="1803979" y="319445"/>
                  </a:lnTo>
                  <a:lnTo>
                    <a:pt x="1824714" y="285778"/>
                  </a:lnTo>
                  <a:lnTo>
                    <a:pt x="1865717" y="227782"/>
                  </a:lnTo>
                  <a:lnTo>
                    <a:pt x="1906564" y="180365"/>
                  </a:lnTo>
                  <a:lnTo>
                    <a:pt x="1948347" y="141170"/>
                  </a:lnTo>
                  <a:lnTo>
                    <a:pt x="1991688" y="108899"/>
                  </a:lnTo>
                  <a:lnTo>
                    <a:pt x="2038148" y="82056"/>
                  </a:lnTo>
                  <a:lnTo>
                    <a:pt x="2089129" y="59886"/>
                  </a:lnTo>
                  <a:lnTo>
                    <a:pt x="2147126" y="41675"/>
                  </a:lnTo>
                  <a:lnTo>
                    <a:pt x="2215568" y="27054"/>
                  </a:lnTo>
                  <a:lnTo>
                    <a:pt x="2255480" y="20994"/>
                  </a:lnTo>
                  <a:lnTo>
                    <a:pt x="2300693" y="15733"/>
                  </a:lnTo>
                  <a:lnTo>
                    <a:pt x="2352921" y="11258"/>
                  </a:lnTo>
                  <a:lnTo>
                    <a:pt x="2414971" y="7549"/>
                  </a:lnTo>
                  <a:lnTo>
                    <a:pt x="2491521" y="4594"/>
                  </a:lnTo>
                  <a:lnTo>
                    <a:pt x="2591144" y="2388"/>
                  </a:lnTo>
                  <a:lnTo>
                    <a:pt x="2733641" y="907"/>
                  </a:lnTo>
                  <a:lnTo>
                    <a:pt x="2979504" y="120"/>
                  </a:lnTo>
                  <a:lnTo>
                    <a:pt x="3117948" y="0"/>
                  </a:lnTo>
                </a:path>
              </a:pathLst>
            </a:custGeom>
            <a:ln w="1047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9121" y="846970"/>
              <a:ext cx="3118485" cy="1857375"/>
            </a:xfrm>
            <a:custGeom>
              <a:avLst/>
              <a:gdLst/>
              <a:ahLst/>
              <a:cxnLst/>
              <a:rect l="l" t="t" r="r" b="b"/>
              <a:pathLst>
                <a:path w="3118485" h="1857375">
                  <a:moveTo>
                    <a:pt x="0" y="1856935"/>
                  </a:moveTo>
                  <a:lnTo>
                    <a:pt x="952580" y="1856159"/>
                  </a:lnTo>
                  <a:lnTo>
                    <a:pt x="1041914" y="1854496"/>
                  </a:lnTo>
                  <a:lnTo>
                    <a:pt x="1096949" y="1852002"/>
                  </a:lnTo>
                  <a:lnTo>
                    <a:pt x="1137172" y="1848685"/>
                  </a:lnTo>
                  <a:lnTo>
                    <a:pt x="1195481" y="1839590"/>
                  </a:lnTo>
                  <a:lnTo>
                    <a:pt x="1238355" y="1827076"/>
                  </a:lnTo>
                  <a:lnTo>
                    <a:pt x="1273121" y="1810712"/>
                  </a:lnTo>
                  <a:lnTo>
                    <a:pt x="1317087" y="1777193"/>
                  </a:lnTo>
                  <a:lnTo>
                    <a:pt x="1343591" y="1746817"/>
                  </a:lnTo>
                  <a:lnTo>
                    <a:pt x="1369003" y="1707785"/>
                  </a:lnTo>
                  <a:lnTo>
                    <a:pt x="1394260" y="1656862"/>
                  </a:lnTo>
                  <a:lnTo>
                    <a:pt x="1419984" y="1589889"/>
                  </a:lnTo>
                  <a:lnTo>
                    <a:pt x="1433236" y="1548620"/>
                  </a:lnTo>
                  <a:lnTo>
                    <a:pt x="1446956" y="1500672"/>
                  </a:lnTo>
                  <a:lnTo>
                    <a:pt x="1461143" y="1445321"/>
                  </a:lnTo>
                  <a:lnTo>
                    <a:pt x="1476110" y="1380546"/>
                  </a:lnTo>
                  <a:lnTo>
                    <a:pt x="1492324" y="1303242"/>
                  </a:lnTo>
                  <a:lnTo>
                    <a:pt x="1510253" y="1209945"/>
                  </a:lnTo>
                  <a:lnTo>
                    <a:pt x="1531768" y="1089310"/>
                  </a:lnTo>
                  <a:lnTo>
                    <a:pt x="1566691" y="883009"/>
                  </a:lnTo>
                  <a:lnTo>
                    <a:pt x="1599275" y="694100"/>
                  </a:lnTo>
                  <a:lnTo>
                    <a:pt x="1620010" y="582871"/>
                  </a:lnTo>
                  <a:lnTo>
                    <a:pt x="1637784" y="495764"/>
                  </a:lnTo>
                  <a:lnTo>
                    <a:pt x="1653842" y="424571"/>
                  </a:lnTo>
                  <a:lnTo>
                    <a:pt x="1668965" y="364393"/>
                  </a:lnTo>
                  <a:lnTo>
                    <a:pt x="1683308" y="313491"/>
                  </a:lnTo>
                  <a:lnTo>
                    <a:pt x="1697184" y="269801"/>
                  </a:lnTo>
                  <a:lnTo>
                    <a:pt x="1710747" y="232098"/>
                  </a:lnTo>
                  <a:lnTo>
                    <a:pt x="1737251" y="171374"/>
                  </a:lnTo>
                  <a:lnTo>
                    <a:pt x="1763443" y="125781"/>
                  </a:lnTo>
                  <a:lnTo>
                    <a:pt x="1790103" y="91136"/>
                  </a:lnTo>
                  <a:lnTo>
                    <a:pt x="1818010" y="64666"/>
                  </a:lnTo>
                  <a:lnTo>
                    <a:pt x="1865093" y="35914"/>
                  </a:lnTo>
                  <a:lnTo>
                    <a:pt x="1903134" y="22212"/>
                  </a:lnTo>
                  <a:lnTo>
                    <a:pt x="1951309" y="12039"/>
                  </a:lnTo>
                  <a:lnTo>
                    <a:pt x="2018504" y="5103"/>
                  </a:lnTo>
                  <a:lnTo>
                    <a:pt x="2066055" y="2776"/>
                  </a:lnTo>
                  <a:lnTo>
                    <a:pt x="2132783" y="1180"/>
                  </a:lnTo>
                  <a:lnTo>
                    <a:pt x="2243164" y="286"/>
                  </a:lnTo>
                  <a:lnTo>
                    <a:pt x="2530497" y="7"/>
                  </a:lnTo>
                  <a:lnTo>
                    <a:pt x="3117948" y="0"/>
                  </a:lnTo>
                </a:path>
              </a:pathLst>
            </a:custGeom>
            <a:ln w="10477">
              <a:solidFill>
                <a:srgbClr val="00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121" y="846970"/>
              <a:ext cx="3118485" cy="1857375"/>
            </a:xfrm>
            <a:custGeom>
              <a:avLst/>
              <a:gdLst/>
              <a:ahLst/>
              <a:cxnLst/>
              <a:rect l="l" t="t" r="r" b="b"/>
              <a:pathLst>
                <a:path w="3118485" h="1857375">
                  <a:moveTo>
                    <a:pt x="0" y="1856935"/>
                  </a:moveTo>
                  <a:lnTo>
                    <a:pt x="1154633" y="1856161"/>
                  </a:lnTo>
                  <a:lnTo>
                    <a:pt x="1214345" y="1854494"/>
                  </a:lnTo>
                  <a:lnTo>
                    <a:pt x="1277799" y="1848685"/>
                  </a:lnTo>
                  <a:lnTo>
                    <a:pt x="1316931" y="1839504"/>
                  </a:lnTo>
                  <a:lnTo>
                    <a:pt x="1358557" y="1818545"/>
                  </a:lnTo>
                  <a:lnTo>
                    <a:pt x="1391453" y="1785934"/>
                  </a:lnTo>
                  <a:lnTo>
                    <a:pt x="1421387" y="1734283"/>
                  </a:lnTo>
                  <a:lnTo>
                    <a:pt x="1441187" y="1682739"/>
                  </a:lnTo>
                  <a:lnTo>
                    <a:pt x="1461455" y="1610670"/>
                  </a:lnTo>
                  <a:lnTo>
                    <a:pt x="1471901" y="1564480"/>
                  </a:lnTo>
                  <a:lnTo>
                    <a:pt x="1482814" y="1508947"/>
                  </a:lnTo>
                  <a:lnTo>
                    <a:pt x="1494195" y="1442752"/>
                  </a:lnTo>
                  <a:lnTo>
                    <a:pt x="1506356" y="1362623"/>
                  </a:lnTo>
                  <a:lnTo>
                    <a:pt x="1519763" y="1263616"/>
                  </a:lnTo>
                  <a:lnTo>
                    <a:pt x="1535510" y="1135241"/>
                  </a:lnTo>
                  <a:lnTo>
                    <a:pt x="1558584" y="932645"/>
                  </a:lnTo>
                  <a:lnTo>
                    <a:pt x="1588674" y="670793"/>
                  </a:lnTo>
                  <a:lnTo>
                    <a:pt x="1604732" y="544797"/>
                  </a:lnTo>
                  <a:lnTo>
                    <a:pt x="1618451" y="448951"/>
                  </a:lnTo>
                  <a:lnTo>
                    <a:pt x="1630924" y="372366"/>
                  </a:lnTo>
                  <a:lnTo>
                    <a:pt x="1642617" y="309860"/>
                  </a:lnTo>
                  <a:lnTo>
                    <a:pt x="1653842" y="258029"/>
                  </a:lnTo>
                  <a:lnTo>
                    <a:pt x="1664755" y="214808"/>
                  </a:lnTo>
                  <a:lnTo>
                    <a:pt x="1685802" y="149012"/>
                  </a:lnTo>
                  <a:lnTo>
                    <a:pt x="1706382" y="102989"/>
                  </a:lnTo>
                  <a:lnTo>
                    <a:pt x="1727429" y="69983"/>
                  </a:lnTo>
                  <a:lnTo>
                    <a:pt x="1761105" y="37278"/>
                  </a:lnTo>
                  <a:lnTo>
                    <a:pt x="1802264" y="17072"/>
                  </a:lnTo>
                  <a:lnTo>
                    <a:pt x="1839525" y="8374"/>
                  </a:lnTo>
                  <a:lnTo>
                    <a:pt x="1895339" y="2869"/>
                  </a:lnTo>
                  <a:lnTo>
                    <a:pt x="1938993" y="1239"/>
                  </a:lnTo>
                  <a:lnTo>
                    <a:pt x="2010397" y="313"/>
                  </a:lnTo>
                  <a:lnTo>
                    <a:pt x="2189376" y="10"/>
                  </a:lnTo>
                  <a:lnTo>
                    <a:pt x="3117948" y="0"/>
                  </a:lnTo>
                </a:path>
              </a:pathLst>
            </a:custGeom>
            <a:ln w="10477">
              <a:solidFill>
                <a:srgbClr val="BF00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912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912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093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093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5274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52741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4552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4552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76362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76362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8817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8817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9998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9998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1179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11793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23604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3604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5414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35414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47225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47225" y="2703905"/>
              <a:ext cx="0" cy="41910"/>
            </a:xfrm>
            <a:custGeom>
              <a:avLst/>
              <a:gdLst/>
              <a:ahLst/>
              <a:cxnLst/>
              <a:rect l="l" t="t" r="r" b="b"/>
              <a:pathLst>
                <a:path h="41910">
                  <a:moveTo>
                    <a:pt x="0" y="0"/>
                  </a:moveTo>
                  <a:lnTo>
                    <a:pt x="0" y="4191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9121" y="2703905"/>
              <a:ext cx="3118485" cy="0"/>
            </a:xfrm>
            <a:custGeom>
              <a:avLst/>
              <a:gdLst/>
              <a:ahLst/>
              <a:cxnLst/>
              <a:rect l="l" t="t" r="r" b="b"/>
              <a:pathLst>
                <a:path w="3118485">
                  <a:moveTo>
                    <a:pt x="0" y="0"/>
                  </a:moveTo>
                  <a:lnTo>
                    <a:pt x="3118104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46263" y="3075292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46263" y="3075292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46263" y="2332518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346263" y="2332518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46263" y="1961131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46263" y="1961131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346263" y="158974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46263" y="1589744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346263" y="1218357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46263" y="1218357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46263" y="846970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346263" y="846970"/>
              <a:ext cx="41910" cy="0"/>
            </a:xfrm>
            <a:custGeom>
              <a:avLst/>
              <a:gdLst/>
              <a:ahLst/>
              <a:cxnLst/>
              <a:rect l="l" t="t" r="r" b="b"/>
              <a:pathLst>
                <a:path w="41910">
                  <a:moveTo>
                    <a:pt x="41910" y="0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88173" y="661276"/>
              <a:ext cx="0" cy="2414270"/>
            </a:xfrm>
            <a:custGeom>
              <a:avLst/>
              <a:gdLst/>
              <a:ahLst/>
              <a:cxnLst/>
              <a:rect l="l" t="t" r="r" b="b"/>
              <a:pathLst>
                <a:path h="2414270">
                  <a:moveTo>
                    <a:pt x="0" y="2414016"/>
                  </a:moveTo>
                  <a:lnTo>
                    <a:pt x="0" y="0"/>
                  </a:lnTo>
                </a:path>
              </a:pathLst>
            </a:custGeom>
            <a:ln w="69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12792" y="2764409"/>
            <a:ext cx="17608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2940" algn="l"/>
                <a:tab pos="974725" algn="l"/>
                <a:tab pos="1286510" algn="l"/>
                <a:tab pos="1614170" algn="l"/>
              </a:tabLst>
            </a:pPr>
            <a:r>
              <a:rPr sz="500" spc="70" dirty="0">
                <a:latin typeface="Arial Black"/>
                <a:cs typeface="Arial Black"/>
              </a:rPr>
              <a:t>-10.0     </a:t>
            </a:r>
            <a:r>
              <a:rPr sz="500" spc="-45" dirty="0">
                <a:latin typeface="Arial Black"/>
                <a:cs typeface="Arial Black"/>
              </a:rPr>
              <a:t> </a:t>
            </a:r>
            <a:r>
              <a:rPr sz="500" spc="70" dirty="0">
                <a:latin typeface="Arial Black"/>
                <a:cs typeface="Arial Black"/>
              </a:rPr>
              <a:t>-8.0</a:t>
            </a:r>
            <a:r>
              <a:rPr sz="500" dirty="0">
                <a:latin typeface="Arial Black"/>
                <a:cs typeface="Arial Black"/>
              </a:rPr>
              <a:t>	</a:t>
            </a:r>
            <a:r>
              <a:rPr sz="500" spc="70" dirty="0">
                <a:latin typeface="Arial Black"/>
                <a:cs typeface="Arial Black"/>
              </a:rPr>
              <a:t>-6.0</a:t>
            </a:r>
            <a:r>
              <a:rPr sz="500" dirty="0">
                <a:latin typeface="Arial Black"/>
                <a:cs typeface="Arial Black"/>
              </a:rPr>
              <a:t>	</a:t>
            </a:r>
            <a:r>
              <a:rPr sz="500" spc="70" dirty="0">
                <a:latin typeface="Arial Black"/>
                <a:cs typeface="Arial Black"/>
              </a:rPr>
              <a:t>-4.0</a:t>
            </a:r>
            <a:r>
              <a:rPr sz="500" dirty="0">
                <a:latin typeface="Arial Black"/>
                <a:cs typeface="Arial Black"/>
              </a:rPr>
              <a:t>	</a:t>
            </a:r>
            <a:r>
              <a:rPr sz="500" spc="70" dirty="0">
                <a:latin typeface="Arial Black"/>
                <a:cs typeface="Arial Black"/>
              </a:rPr>
              <a:t>-2.0</a:t>
            </a:r>
            <a:r>
              <a:rPr sz="500" dirty="0">
                <a:latin typeface="Arial Black"/>
                <a:cs typeface="Arial Black"/>
              </a:rPr>
              <a:t>	</a:t>
            </a:r>
            <a:r>
              <a:rPr sz="500" spc="70" dirty="0">
                <a:latin typeface="Arial Black"/>
                <a:cs typeface="Arial Black"/>
              </a:rPr>
              <a:t>0.0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26437" y="2764409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2.0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37265" y="2764409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4.0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249949" y="2764409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6.0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61650" y="2764409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8.0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848522" y="2764409"/>
            <a:ext cx="21209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5" dirty="0">
                <a:latin typeface="Arial Black"/>
                <a:cs typeface="Arial Black"/>
              </a:rPr>
              <a:t>10.0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62060" y="3029813"/>
            <a:ext cx="18923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-0.2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93711" y="2287039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0.2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90000" y="1915652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0.4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90655" y="1544265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0.6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191091" y="1172878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0.8</a:t>
            </a:r>
            <a:endParaRPr sz="50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194475" y="801491"/>
            <a:ext cx="15875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70" dirty="0">
                <a:latin typeface="Arial Black"/>
                <a:cs typeface="Arial Black"/>
              </a:rPr>
              <a:t>1.0</a:t>
            </a:r>
            <a:endParaRPr sz="500">
              <a:latin typeface="Arial Black"/>
              <a:cs typeface="Arial Black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949821" y="785683"/>
            <a:ext cx="140970" cy="590550"/>
            <a:chOff x="949821" y="785683"/>
            <a:chExt cx="140970" cy="590550"/>
          </a:xfrm>
        </p:grpSpPr>
        <p:sp>
          <p:nvSpPr>
            <p:cNvPr id="59" name="object 59"/>
            <p:cNvSpPr/>
            <p:nvPr/>
          </p:nvSpPr>
          <p:spPr>
            <a:xfrm>
              <a:off x="949821" y="790922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817" y="0"/>
                  </a:lnTo>
                </a:path>
              </a:pathLst>
            </a:custGeom>
            <a:ln w="1047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9821" y="935839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817" y="0"/>
                  </a:lnTo>
                </a:path>
              </a:pathLst>
            </a:custGeom>
            <a:ln w="10477">
              <a:solidFill>
                <a:srgbClr val="007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49821" y="1080756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817" y="0"/>
                  </a:lnTo>
                </a:path>
              </a:pathLst>
            </a:custGeom>
            <a:ln w="1047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49821" y="1225673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817" y="0"/>
                  </a:lnTo>
                </a:path>
              </a:pathLst>
            </a:custGeom>
            <a:ln w="10477">
              <a:solidFill>
                <a:srgbClr val="00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49821" y="1370590"/>
              <a:ext cx="140970" cy="0"/>
            </a:xfrm>
            <a:custGeom>
              <a:avLst/>
              <a:gdLst/>
              <a:ahLst/>
              <a:cxnLst/>
              <a:rect l="l" t="t" r="r" b="b"/>
              <a:pathLst>
                <a:path w="140969">
                  <a:moveTo>
                    <a:pt x="0" y="0"/>
                  </a:moveTo>
                  <a:lnTo>
                    <a:pt x="140817" y="0"/>
                  </a:lnTo>
                </a:path>
              </a:pathLst>
            </a:custGeom>
            <a:ln w="10477">
              <a:solidFill>
                <a:srgbClr val="BF00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79413" y="711568"/>
            <a:ext cx="704850" cy="741680"/>
          </a:xfrm>
          <a:prstGeom prst="rect">
            <a:avLst/>
          </a:prstGeom>
          <a:ln w="698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325"/>
              </a:spcBef>
            </a:pPr>
            <a:r>
              <a:rPr sz="350" spc="235" dirty="0">
                <a:latin typeface="Arial"/>
                <a:cs typeface="Arial"/>
              </a:rPr>
              <a:t>σ</a:t>
            </a:r>
            <a:r>
              <a:rPr sz="350" spc="-45" dirty="0">
                <a:latin typeface="Arial"/>
                <a:cs typeface="Arial"/>
              </a:rPr>
              <a:t> </a:t>
            </a:r>
            <a:r>
              <a:rPr sz="550" spc="130" dirty="0">
                <a:latin typeface="Tahoma"/>
                <a:cs typeface="Tahoma"/>
              </a:rPr>
              <a:t>=0</a:t>
            </a:r>
            <a:r>
              <a:rPr sz="350" spc="130" dirty="0">
                <a:latin typeface="Arial"/>
                <a:cs typeface="Arial"/>
              </a:rPr>
              <a:t>.</a:t>
            </a:r>
            <a:r>
              <a:rPr sz="550" spc="130" dirty="0">
                <a:latin typeface="Tahoma"/>
                <a:cs typeface="Tahoma"/>
              </a:rPr>
              <a:t>20</a:t>
            </a:r>
            <a:endParaRPr sz="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00">
              <a:latin typeface="Tahoma"/>
              <a:cs typeface="Tahoma"/>
            </a:endParaRPr>
          </a:p>
          <a:p>
            <a:pPr marL="321310">
              <a:lnSpc>
                <a:spcPct val="100000"/>
              </a:lnSpc>
            </a:pPr>
            <a:r>
              <a:rPr sz="350" spc="235" dirty="0">
                <a:latin typeface="Arial"/>
                <a:cs typeface="Arial"/>
              </a:rPr>
              <a:t>σ</a:t>
            </a:r>
            <a:r>
              <a:rPr sz="350" spc="-45" dirty="0">
                <a:latin typeface="Arial"/>
                <a:cs typeface="Arial"/>
              </a:rPr>
              <a:t> </a:t>
            </a:r>
            <a:r>
              <a:rPr sz="550" spc="130" dirty="0">
                <a:latin typeface="Tahoma"/>
                <a:cs typeface="Tahoma"/>
              </a:rPr>
              <a:t>=0</a:t>
            </a:r>
            <a:r>
              <a:rPr sz="350" spc="130" dirty="0">
                <a:latin typeface="Arial"/>
                <a:cs typeface="Arial"/>
              </a:rPr>
              <a:t>.</a:t>
            </a:r>
            <a:r>
              <a:rPr sz="550" spc="130" dirty="0">
                <a:latin typeface="Tahoma"/>
                <a:cs typeface="Tahoma"/>
              </a:rPr>
              <a:t>42</a:t>
            </a:r>
            <a:endParaRPr sz="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00">
              <a:latin typeface="Tahoma"/>
              <a:cs typeface="Tahoma"/>
            </a:endParaRPr>
          </a:p>
          <a:p>
            <a:pPr marL="321310">
              <a:lnSpc>
                <a:spcPct val="100000"/>
              </a:lnSpc>
            </a:pPr>
            <a:r>
              <a:rPr sz="350" spc="235" dirty="0">
                <a:latin typeface="Arial"/>
                <a:cs typeface="Arial"/>
              </a:rPr>
              <a:t>σ</a:t>
            </a:r>
            <a:r>
              <a:rPr sz="350" spc="-45" dirty="0">
                <a:latin typeface="Arial"/>
                <a:cs typeface="Arial"/>
              </a:rPr>
              <a:t> </a:t>
            </a:r>
            <a:r>
              <a:rPr sz="550" spc="130" dirty="0">
                <a:latin typeface="Tahoma"/>
                <a:cs typeface="Tahoma"/>
              </a:rPr>
              <a:t>=1</a:t>
            </a:r>
            <a:r>
              <a:rPr sz="350" spc="130" dirty="0">
                <a:latin typeface="Arial"/>
                <a:cs typeface="Arial"/>
              </a:rPr>
              <a:t>.</a:t>
            </a:r>
            <a:r>
              <a:rPr sz="550" spc="130" dirty="0">
                <a:latin typeface="Tahoma"/>
                <a:cs typeface="Tahoma"/>
              </a:rPr>
              <a:t>00</a:t>
            </a:r>
            <a:endParaRPr sz="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">
              <a:latin typeface="Tahoma"/>
              <a:cs typeface="Tahoma"/>
            </a:endParaRPr>
          </a:p>
          <a:p>
            <a:pPr marL="321310">
              <a:lnSpc>
                <a:spcPct val="100000"/>
              </a:lnSpc>
            </a:pPr>
            <a:r>
              <a:rPr sz="350" spc="235" dirty="0">
                <a:latin typeface="Arial"/>
                <a:cs typeface="Arial"/>
              </a:rPr>
              <a:t>σ</a:t>
            </a:r>
            <a:r>
              <a:rPr sz="350" spc="-45" dirty="0">
                <a:latin typeface="Arial"/>
                <a:cs typeface="Arial"/>
              </a:rPr>
              <a:t> </a:t>
            </a:r>
            <a:r>
              <a:rPr sz="550" spc="130" dirty="0">
                <a:latin typeface="Tahoma"/>
                <a:cs typeface="Tahoma"/>
              </a:rPr>
              <a:t>=2</a:t>
            </a:r>
            <a:r>
              <a:rPr sz="350" spc="130" dirty="0">
                <a:latin typeface="Arial"/>
                <a:cs typeface="Arial"/>
              </a:rPr>
              <a:t>.</a:t>
            </a:r>
            <a:r>
              <a:rPr sz="550" spc="130" dirty="0">
                <a:latin typeface="Tahoma"/>
                <a:cs typeface="Tahoma"/>
              </a:rPr>
              <a:t>00</a:t>
            </a:r>
            <a:endParaRPr sz="5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00">
              <a:latin typeface="Tahoma"/>
              <a:cs typeface="Tahoma"/>
            </a:endParaRPr>
          </a:p>
          <a:p>
            <a:pPr marL="321310">
              <a:lnSpc>
                <a:spcPct val="100000"/>
              </a:lnSpc>
            </a:pPr>
            <a:r>
              <a:rPr sz="350" spc="235" dirty="0">
                <a:latin typeface="Arial"/>
                <a:cs typeface="Arial"/>
              </a:rPr>
              <a:t>σ</a:t>
            </a:r>
            <a:r>
              <a:rPr sz="350" spc="-45" dirty="0">
                <a:latin typeface="Arial"/>
                <a:cs typeface="Arial"/>
              </a:rPr>
              <a:t> </a:t>
            </a:r>
            <a:r>
              <a:rPr sz="550" spc="130" dirty="0">
                <a:latin typeface="Tahoma"/>
                <a:cs typeface="Tahoma"/>
              </a:rPr>
              <a:t>=3</a:t>
            </a:r>
            <a:r>
              <a:rPr sz="350" spc="130" dirty="0">
                <a:latin typeface="Arial"/>
                <a:cs typeface="Arial"/>
              </a:rPr>
              <a:t>.</a:t>
            </a:r>
            <a:r>
              <a:rPr sz="550" spc="130" dirty="0">
                <a:latin typeface="Tahoma"/>
                <a:cs typeface="Tahoma"/>
              </a:rPr>
              <a:t>00</a:t>
            </a:r>
            <a:endParaRPr sz="55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Classification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447" y="842548"/>
            <a:ext cx="4432300" cy="135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965" marR="63500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Supervised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Classification </a:t>
            </a:r>
            <a:r>
              <a:rPr sz="1000" spc="5" dirty="0">
                <a:latin typeface="Tahoma"/>
                <a:cs typeface="Tahoma"/>
              </a:rPr>
              <a:t>(SSC)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25" dirty="0">
                <a:latin typeface="Tahoma"/>
                <a:cs typeface="Tahoma"/>
              </a:rPr>
              <a:t>just </a:t>
            </a:r>
            <a:r>
              <a:rPr sz="1000" spc="-30" dirty="0">
                <a:latin typeface="Tahoma"/>
                <a:cs typeface="Tahoma"/>
              </a:rPr>
              <a:t>(single-label) </a:t>
            </a:r>
            <a:r>
              <a:rPr sz="1000" spc="-20" dirty="0">
                <a:latin typeface="Tahoma"/>
                <a:cs typeface="Tahoma"/>
              </a:rPr>
              <a:t>text 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-35" dirty="0">
                <a:latin typeface="Tahoma"/>
                <a:cs typeface="Tahoma"/>
              </a:rPr>
              <a:t>sentiment-related </a:t>
            </a:r>
            <a:r>
              <a:rPr sz="1000" spc="-30" dirty="0">
                <a:latin typeface="Tahoma"/>
                <a:cs typeface="Tahoma"/>
              </a:rPr>
              <a:t>polarities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classes</a:t>
            </a:r>
            <a:endParaRPr sz="1000">
              <a:latin typeface="Tahoma"/>
              <a:cs typeface="Tahoma"/>
            </a:endParaRPr>
          </a:p>
          <a:p>
            <a:pPr marL="22796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10" dirty="0">
                <a:latin typeface="Tahoma"/>
                <a:cs typeface="Tahoma"/>
              </a:rPr>
              <a:t>Key </a:t>
            </a:r>
            <a:r>
              <a:rPr sz="1000" spc="-30" dirty="0">
                <a:latin typeface="Tahoma"/>
                <a:cs typeface="Tahoma"/>
              </a:rPr>
              <a:t>fact: </a:t>
            </a:r>
            <a:r>
              <a:rPr sz="1000" spc="-50" dirty="0">
                <a:latin typeface="Tahoma"/>
                <a:cs typeface="Tahoma"/>
              </a:rPr>
              <a:t>bag-of-words </a:t>
            </a:r>
            <a:r>
              <a:rPr sz="1000" spc="-35" dirty="0">
                <a:latin typeface="Tahoma"/>
                <a:cs typeface="Tahoma"/>
              </a:rPr>
              <a:t>(or </a:t>
            </a:r>
            <a:r>
              <a:rPr sz="1000" spc="-40" dirty="0">
                <a:latin typeface="Tahoma"/>
                <a:cs typeface="Tahoma"/>
              </a:rPr>
              <a:t>of-stems,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40" dirty="0">
                <a:latin typeface="Tahoma"/>
                <a:cs typeface="Tahoma"/>
              </a:rPr>
              <a:t>of-ngrams) </a:t>
            </a:r>
            <a:r>
              <a:rPr sz="1000" spc="-55" dirty="0">
                <a:latin typeface="Tahoma"/>
                <a:cs typeface="Tahoma"/>
              </a:rPr>
              <a:t>does </a:t>
            </a:r>
            <a:r>
              <a:rPr sz="1000" spc="-25" dirty="0">
                <a:latin typeface="Tahoma"/>
                <a:cs typeface="Tahoma"/>
              </a:rPr>
              <a:t>not </a:t>
            </a:r>
            <a:r>
              <a:rPr sz="1000" spc="-45" dirty="0">
                <a:latin typeface="Tahoma"/>
                <a:cs typeface="Tahoma"/>
              </a:rPr>
              <a:t>lead </a:t>
            </a:r>
            <a:r>
              <a:rPr sz="1000" spc="-55" dirty="0">
                <a:latin typeface="Tahoma"/>
                <a:cs typeface="Tahoma"/>
              </a:rPr>
              <a:t>anywhere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...</a:t>
            </a:r>
            <a:endParaRPr sz="1000">
              <a:latin typeface="Tahoma"/>
              <a:cs typeface="Tahoma"/>
            </a:endParaRPr>
          </a:p>
          <a:p>
            <a:pPr marL="753745" marR="1165225" lvl="1" indent="-394970">
              <a:lnSpc>
                <a:spcPct val="101499"/>
              </a:lnSpc>
              <a:spcBef>
                <a:spcPts val="380"/>
              </a:spcBef>
              <a:buClr>
                <a:srgbClr val="3333B2"/>
              </a:buClr>
              <a:buFont typeface="Meiryo"/>
              <a:buChar char="•"/>
              <a:tabLst>
                <a:tab pos="4813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25" dirty="0">
                <a:latin typeface="Tahoma"/>
                <a:cs typeface="Tahoma"/>
              </a:rPr>
              <a:t>“</a:t>
            </a:r>
            <a:r>
              <a:rPr sz="900" spc="-25" dirty="0">
                <a:latin typeface="PMingLiU"/>
                <a:cs typeface="PMingLiU"/>
              </a:rPr>
              <a:t>A </a:t>
            </a:r>
            <a:r>
              <a:rPr sz="900" spc="135" dirty="0">
                <a:latin typeface="PMingLiU"/>
                <a:cs typeface="PMingLiU"/>
              </a:rPr>
              <a:t>horrible </a:t>
            </a:r>
            <a:r>
              <a:rPr sz="900" spc="130" dirty="0">
                <a:latin typeface="PMingLiU"/>
                <a:cs typeface="PMingLiU"/>
              </a:rPr>
              <a:t>hotel </a:t>
            </a:r>
            <a:r>
              <a:rPr sz="900" spc="140" dirty="0">
                <a:latin typeface="PMingLiU"/>
                <a:cs typeface="PMingLiU"/>
              </a:rPr>
              <a:t>in </a:t>
            </a:r>
            <a:r>
              <a:rPr sz="900" spc="95" dirty="0">
                <a:latin typeface="PMingLiU"/>
                <a:cs typeface="PMingLiU"/>
              </a:rPr>
              <a:t>a </a:t>
            </a:r>
            <a:r>
              <a:rPr sz="900" spc="135" dirty="0">
                <a:latin typeface="PMingLiU"/>
                <a:cs typeface="PMingLiU"/>
              </a:rPr>
              <a:t>beautiful </a:t>
            </a:r>
            <a:r>
              <a:rPr sz="900" spc="75" dirty="0">
                <a:latin typeface="PMingLiU"/>
                <a:cs typeface="PMingLiU"/>
              </a:rPr>
              <a:t>town!</a:t>
            </a:r>
            <a:r>
              <a:rPr sz="900" spc="75" dirty="0">
                <a:latin typeface="Tahoma"/>
                <a:cs typeface="Tahoma"/>
              </a:rPr>
              <a:t>” </a:t>
            </a:r>
            <a:r>
              <a:rPr sz="900" spc="-35" dirty="0">
                <a:latin typeface="Tahoma"/>
                <a:cs typeface="Tahoma"/>
              </a:rPr>
              <a:t>vs.  </a:t>
            </a:r>
            <a:r>
              <a:rPr sz="900" spc="-25" dirty="0">
                <a:latin typeface="Tahoma"/>
                <a:cs typeface="Tahoma"/>
              </a:rPr>
              <a:t>“</a:t>
            </a:r>
            <a:r>
              <a:rPr sz="900" spc="-25" dirty="0">
                <a:latin typeface="PMingLiU"/>
                <a:cs typeface="PMingLiU"/>
              </a:rPr>
              <a:t>A </a:t>
            </a:r>
            <a:r>
              <a:rPr sz="900" spc="135" dirty="0">
                <a:latin typeface="PMingLiU"/>
                <a:cs typeface="PMingLiU"/>
              </a:rPr>
              <a:t>beautiful </a:t>
            </a:r>
            <a:r>
              <a:rPr sz="900" spc="130" dirty="0">
                <a:latin typeface="PMingLiU"/>
                <a:cs typeface="PMingLiU"/>
              </a:rPr>
              <a:t>hotel </a:t>
            </a:r>
            <a:r>
              <a:rPr sz="900" spc="140" dirty="0">
                <a:latin typeface="PMingLiU"/>
                <a:cs typeface="PMingLiU"/>
              </a:rPr>
              <a:t>in </a:t>
            </a:r>
            <a:r>
              <a:rPr sz="900" spc="95" dirty="0">
                <a:latin typeface="PMingLiU"/>
                <a:cs typeface="PMingLiU"/>
              </a:rPr>
              <a:t>a </a:t>
            </a:r>
            <a:r>
              <a:rPr sz="900" spc="135" dirty="0">
                <a:latin typeface="PMingLiU"/>
                <a:cs typeface="PMingLiU"/>
              </a:rPr>
              <a:t>horrible</a:t>
            </a:r>
            <a:r>
              <a:rPr sz="900" spc="375" dirty="0">
                <a:latin typeface="PMingLiU"/>
                <a:cs typeface="PMingLiU"/>
              </a:rPr>
              <a:t> </a:t>
            </a:r>
            <a:r>
              <a:rPr sz="900" spc="75" dirty="0">
                <a:latin typeface="PMingLiU"/>
                <a:cs typeface="PMingLiU"/>
              </a:rPr>
              <a:t>town!</a:t>
            </a:r>
            <a:r>
              <a:rPr sz="900" spc="75" dirty="0">
                <a:latin typeface="Tahoma"/>
                <a:cs typeface="Tahoma"/>
              </a:rPr>
              <a:t>”</a:t>
            </a:r>
            <a:endParaRPr sz="900">
              <a:latin typeface="Tahoma"/>
              <a:cs typeface="Tahoma"/>
            </a:endParaRPr>
          </a:p>
          <a:p>
            <a:pPr marL="227965" marR="180340" indent="-127000">
              <a:lnSpc>
                <a:spcPct val="100000"/>
              </a:lnSpc>
              <a:spcBef>
                <a:spcPts val="409"/>
              </a:spcBef>
              <a:buClr>
                <a:srgbClr val="3333B2"/>
              </a:buClr>
              <a:buFont typeface="Meiryo"/>
              <a:buChar char="•"/>
              <a:tabLst>
                <a:tab pos="2286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65" dirty="0">
                <a:latin typeface="Tahoma"/>
                <a:cs typeface="Tahoma"/>
              </a:rPr>
              <a:t>same </a:t>
            </a:r>
            <a:r>
              <a:rPr sz="1000" spc="-40" dirty="0">
                <a:latin typeface="Tahoma"/>
                <a:cs typeface="Tahoma"/>
              </a:rPr>
              <a:t>type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linguistic </a:t>
            </a:r>
            <a:r>
              <a:rPr sz="1000" spc="-45" dirty="0">
                <a:latin typeface="Tahoma"/>
                <a:cs typeface="Tahoma"/>
              </a:rPr>
              <a:t>processing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20" dirty="0">
                <a:latin typeface="Tahoma"/>
                <a:cs typeface="Tahoma"/>
              </a:rPr>
              <a:t>USC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40" dirty="0">
                <a:latin typeface="Tahoma"/>
                <a:cs typeface="Tahoma"/>
              </a:rPr>
              <a:t>also </a:t>
            </a:r>
            <a:r>
              <a:rPr sz="1000" spc="-65" dirty="0">
                <a:latin typeface="Tahoma"/>
                <a:cs typeface="Tahoma"/>
              </a:rPr>
              <a:t>needed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dirty="0">
                <a:latin typeface="Tahoma"/>
                <a:cs typeface="Tahoma"/>
              </a:rPr>
              <a:t>SSC,  </a:t>
            </a:r>
            <a:r>
              <a:rPr sz="1000" spc="-20" dirty="0">
                <a:latin typeface="Tahoma"/>
                <a:cs typeface="Tahoma"/>
              </a:rPr>
              <a:t>with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goal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generating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features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for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vectorial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representations</a:t>
            </a:r>
            <a:endParaRPr sz="1000">
              <a:latin typeface="Tahoma"/>
              <a:cs typeface="Tahoma"/>
            </a:endParaRPr>
          </a:p>
          <a:p>
            <a:pPr marL="227965">
              <a:lnSpc>
                <a:spcPts val="1190"/>
              </a:lnSpc>
            </a:pPr>
            <a:r>
              <a:rPr sz="1000" i="1" spc="-5" dirty="0">
                <a:latin typeface="Meiryo"/>
                <a:cs typeface="Meiryo"/>
              </a:rPr>
              <a:t>→ </a:t>
            </a:r>
            <a:r>
              <a:rPr sz="1000" spc="-25" dirty="0">
                <a:latin typeface="Tahoma"/>
                <a:cs typeface="Tahoma"/>
              </a:rPr>
              <a:t>“</a:t>
            </a:r>
            <a:r>
              <a:rPr sz="1000" spc="-25" dirty="0">
                <a:latin typeface="Arial"/>
                <a:cs typeface="Arial"/>
              </a:rPr>
              <a:t>A </a:t>
            </a:r>
            <a:r>
              <a:rPr sz="1000" i="1" spc="10" dirty="0">
                <a:latin typeface="Meiryo"/>
                <a:cs typeface="Meiryo"/>
              </a:rPr>
              <a:t>h</a:t>
            </a:r>
            <a:r>
              <a:rPr sz="1000" spc="10" dirty="0">
                <a:latin typeface="Arial"/>
                <a:cs typeface="Arial"/>
              </a:rPr>
              <a:t>Negative</a:t>
            </a:r>
            <a:r>
              <a:rPr sz="1000" i="1" spc="10" dirty="0">
                <a:latin typeface="Meiryo"/>
                <a:cs typeface="Meiryo"/>
              </a:rPr>
              <a:t>i </a:t>
            </a:r>
            <a:r>
              <a:rPr sz="1000" spc="85" dirty="0">
                <a:latin typeface="Arial"/>
                <a:cs typeface="Arial"/>
              </a:rPr>
              <a:t>hotel </a:t>
            </a:r>
            <a:r>
              <a:rPr sz="1000" spc="130" dirty="0">
                <a:latin typeface="Arial"/>
                <a:cs typeface="Arial"/>
              </a:rPr>
              <a:t>in </a:t>
            </a:r>
            <a:r>
              <a:rPr sz="1000" spc="-35" dirty="0">
                <a:latin typeface="Arial"/>
                <a:cs typeface="Arial"/>
              </a:rPr>
              <a:t>a </a:t>
            </a:r>
            <a:r>
              <a:rPr sz="1000" i="1" spc="55" dirty="0">
                <a:latin typeface="Meiryo"/>
                <a:cs typeface="Meiryo"/>
              </a:rPr>
              <a:t>h</a:t>
            </a:r>
            <a:r>
              <a:rPr sz="1000" spc="55" dirty="0">
                <a:latin typeface="Arial"/>
                <a:cs typeface="Arial"/>
              </a:rPr>
              <a:t>Positive</a:t>
            </a:r>
            <a:r>
              <a:rPr sz="1000" i="1" spc="55" dirty="0">
                <a:latin typeface="Meiryo"/>
                <a:cs typeface="Meiryo"/>
              </a:rPr>
              <a:t>i</a:t>
            </a:r>
            <a:r>
              <a:rPr sz="1000" i="1" spc="-45" dirty="0">
                <a:latin typeface="Meiryo"/>
                <a:cs typeface="Meiryo"/>
              </a:rPr>
              <a:t> </a:t>
            </a:r>
            <a:r>
              <a:rPr sz="1000" spc="50" dirty="0">
                <a:latin typeface="Arial"/>
                <a:cs typeface="Arial"/>
              </a:rPr>
              <a:t>town!</a:t>
            </a:r>
            <a:r>
              <a:rPr sz="1000" spc="50" dirty="0">
                <a:latin typeface="Tahoma"/>
                <a:cs typeface="Tahoma"/>
              </a:rPr>
              <a:t>”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47" y="2209030"/>
            <a:ext cx="3964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5" dirty="0">
                <a:latin typeface="Tahoma"/>
                <a:cs typeface="Tahoma"/>
              </a:rPr>
              <a:t>SSC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tends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work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better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than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5" dirty="0">
                <a:latin typeface="Tahoma"/>
                <a:cs typeface="Tahoma"/>
              </a:rPr>
              <a:t>USC,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but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requires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training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data;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this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has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1477" y="2304625"/>
            <a:ext cx="2485390" cy="56007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40"/>
              </a:spcBef>
            </a:pPr>
            <a:r>
              <a:rPr sz="1000" spc="-60" dirty="0">
                <a:latin typeface="Tahoma"/>
                <a:cs typeface="Tahoma"/>
              </a:rPr>
              <a:t>spawned </a:t>
            </a:r>
            <a:r>
              <a:rPr sz="1000" spc="-55" dirty="0">
                <a:latin typeface="Tahoma"/>
                <a:cs typeface="Tahoma"/>
              </a:rPr>
              <a:t>research</a:t>
            </a:r>
            <a:r>
              <a:rPr sz="1000" spc="95" dirty="0">
                <a:latin typeface="Tahoma"/>
                <a:cs typeface="Tahoma"/>
              </a:rPr>
              <a:t> </a:t>
            </a:r>
            <a:r>
              <a:rPr sz="1000" spc="-15" dirty="0">
                <a:latin typeface="Tahoma"/>
                <a:cs typeface="Tahoma"/>
              </a:rPr>
              <a:t>into</a:t>
            </a:r>
            <a:endParaRPr sz="10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30" dirty="0">
                <a:latin typeface="Tahoma"/>
                <a:cs typeface="Tahoma"/>
              </a:rPr>
              <a:t>Semi-supervised </a:t>
            </a:r>
            <a:r>
              <a:rPr sz="900" spc="-20" dirty="0">
                <a:latin typeface="Tahoma"/>
                <a:cs typeface="Tahoma"/>
              </a:rPr>
              <a:t>sentiment</a:t>
            </a:r>
            <a:r>
              <a:rPr sz="900" spc="10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endParaRPr sz="900">
              <a:latin typeface="Tahoma"/>
              <a:cs typeface="Tahoma"/>
            </a:endParaRPr>
          </a:p>
          <a:p>
            <a:pPr marL="290830" indent="-122555">
              <a:lnSpc>
                <a:spcPct val="100000"/>
              </a:lnSpc>
              <a:spcBef>
                <a:spcPts val="20"/>
              </a:spcBef>
              <a:buClr>
                <a:srgbClr val="3333B2"/>
              </a:buClr>
              <a:buFont typeface="Meiryo"/>
              <a:buChar char="•"/>
              <a:tabLst>
                <a:tab pos="291465" algn="l"/>
              </a:tabLst>
            </a:pPr>
            <a:r>
              <a:rPr sz="900" spc="-25" dirty="0">
                <a:latin typeface="Tahoma"/>
                <a:cs typeface="Tahoma"/>
              </a:rPr>
              <a:t>Transfer learning for </a:t>
            </a:r>
            <a:r>
              <a:rPr sz="900" spc="-20" dirty="0">
                <a:latin typeface="Tahoma"/>
                <a:cs typeface="Tahoma"/>
              </a:rPr>
              <a:t>sentiment</a:t>
            </a:r>
            <a:r>
              <a:rPr sz="900" spc="16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classification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Lexicon Generation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347" y="926051"/>
            <a:ext cx="4110354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65" dirty="0">
                <a:latin typeface="Tahoma"/>
                <a:cs typeface="Tahoma"/>
              </a:rPr>
              <a:t>use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lexicon </a:t>
            </a:r>
            <a:r>
              <a:rPr sz="1000" spc="-30" dirty="0">
                <a:latin typeface="Tahoma"/>
                <a:cs typeface="Tahoma"/>
              </a:rPr>
              <a:t>is central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20" dirty="0">
                <a:latin typeface="Tahoma"/>
                <a:cs typeface="Tahoma"/>
              </a:rPr>
              <a:t>both </a:t>
            </a:r>
            <a:r>
              <a:rPr sz="1000" spc="20" dirty="0">
                <a:latin typeface="Tahoma"/>
                <a:cs typeface="Tahoma"/>
              </a:rPr>
              <a:t>USC </a:t>
            </a:r>
            <a:r>
              <a:rPr sz="1000" spc="-45" dirty="0">
                <a:latin typeface="Tahoma"/>
                <a:cs typeface="Tahoma"/>
              </a:rPr>
              <a:t>and </a:t>
            </a:r>
            <a:r>
              <a:rPr sz="1000" spc="5" dirty="0">
                <a:latin typeface="Tahoma"/>
                <a:cs typeface="Tahoma"/>
              </a:rPr>
              <a:t>SSC </a:t>
            </a:r>
            <a:r>
              <a:rPr sz="1000" spc="-35" dirty="0">
                <a:latin typeface="Tahoma"/>
                <a:cs typeface="Tahoma"/>
              </a:rPr>
              <a:t>(and </a:t>
            </a:r>
            <a:r>
              <a:rPr sz="1000" spc="-10" dirty="0">
                <a:latin typeface="Tahoma"/>
                <a:cs typeface="Tahoma"/>
              </a:rPr>
              <a:t>to all  </a:t>
            </a:r>
            <a:r>
              <a:rPr sz="1000" spc="-35" dirty="0">
                <a:latin typeface="Tahoma"/>
                <a:cs typeface="Tahoma"/>
              </a:rPr>
              <a:t>other </a:t>
            </a:r>
            <a:r>
              <a:rPr sz="1000" spc="-15" dirty="0">
                <a:latin typeface="Tahoma"/>
                <a:cs typeface="Tahoma"/>
              </a:rPr>
              <a:t>OM-related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tasks)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347" y="1267668"/>
            <a:ext cx="3759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39700" algn="l"/>
              </a:tabLst>
            </a:pPr>
            <a:r>
              <a:rPr sz="1000" spc="-20" dirty="0">
                <a:latin typeface="Tahoma"/>
                <a:cs typeface="Tahoma"/>
              </a:rPr>
              <a:t>Early </a:t>
            </a:r>
            <a:r>
              <a:rPr sz="1000" spc="-35" dirty="0">
                <a:latin typeface="Tahoma"/>
                <a:cs typeface="Tahoma"/>
              </a:rPr>
              <a:t>sentiment lexicons </a:t>
            </a:r>
            <a:r>
              <a:rPr sz="1000" spc="-75" dirty="0">
                <a:latin typeface="Tahoma"/>
                <a:cs typeface="Tahoma"/>
              </a:rPr>
              <a:t>were </a:t>
            </a:r>
            <a:r>
              <a:rPr sz="1000" spc="-30" dirty="0">
                <a:latin typeface="Tahoma"/>
                <a:cs typeface="Tahoma"/>
              </a:rPr>
              <a:t>small, </a:t>
            </a:r>
            <a:r>
              <a:rPr sz="1000" spc="-15" dirty="0">
                <a:latin typeface="Tahoma"/>
                <a:cs typeface="Tahoma"/>
              </a:rPr>
              <a:t>at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-40" dirty="0">
                <a:latin typeface="Tahoma"/>
                <a:cs typeface="Tahoma"/>
              </a:rPr>
              <a:t>level,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manually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947" y="1363275"/>
            <a:ext cx="4020185" cy="109156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540"/>
              </a:spcBef>
            </a:pPr>
            <a:r>
              <a:rPr sz="1000" spc="-35" dirty="0">
                <a:latin typeface="Tahoma"/>
                <a:cs typeface="Tahoma"/>
              </a:rPr>
              <a:t>annotated</a:t>
            </a:r>
            <a:endParaRPr sz="1000">
              <a:latin typeface="Tahoma"/>
              <a:cs typeface="Tahoma"/>
            </a:endParaRPr>
          </a:p>
          <a:p>
            <a:pPr marL="417195" indent="-122555">
              <a:lnSpc>
                <a:spcPct val="100000"/>
              </a:lnSpc>
              <a:spcBef>
                <a:spcPts val="390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25" dirty="0">
                <a:latin typeface="Tahoma"/>
                <a:cs typeface="Tahoma"/>
              </a:rPr>
              <a:t>General</a:t>
            </a:r>
            <a:r>
              <a:rPr sz="900" spc="10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Inquirer</a:t>
            </a:r>
            <a:endParaRPr sz="9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0" dirty="0">
                <a:latin typeface="Tahoma"/>
                <a:cs typeface="Tahoma"/>
              </a:rPr>
              <a:t>SLs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generated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from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corpora </a:t>
            </a:r>
            <a:r>
              <a:rPr sz="1000" spc="-25" dirty="0">
                <a:latin typeface="Tahoma"/>
                <a:cs typeface="Tahoma"/>
              </a:rPr>
              <a:t>later </a:t>
            </a:r>
            <a:r>
              <a:rPr sz="1000" spc="-50" dirty="0">
                <a:latin typeface="Tahoma"/>
                <a:cs typeface="Tahoma"/>
              </a:rPr>
              <a:t>become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dominant;</a:t>
            </a:r>
            <a:endParaRPr sz="10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30" dirty="0">
                <a:latin typeface="Tahoma"/>
                <a:cs typeface="Tahoma"/>
              </a:rPr>
              <a:t>Some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25" dirty="0">
                <a:latin typeface="Tahoma"/>
                <a:cs typeface="Tahoma"/>
              </a:rPr>
              <a:t>them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dirty="0">
                <a:latin typeface="Tahoma"/>
                <a:cs typeface="Tahoma"/>
              </a:rPr>
              <a:t>at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40" dirty="0">
                <a:latin typeface="Tahoma"/>
                <a:cs typeface="Tahoma"/>
              </a:rPr>
              <a:t>word </a:t>
            </a:r>
            <a:r>
              <a:rPr sz="900" spc="-55" dirty="0">
                <a:latin typeface="Tahoma"/>
                <a:cs typeface="Tahoma"/>
              </a:rPr>
              <a:t>sense </a:t>
            </a:r>
            <a:r>
              <a:rPr sz="900" spc="-30" dirty="0">
                <a:latin typeface="Tahoma"/>
                <a:cs typeface="Tahoma"/>
              </a:rPr>
              <a:t>level </a:t>
            </a:r>
            <a:r>
              <a:rPr sz="900" spc="-25" dirty="0">
                <a:latin typeface="Tahoma"/>
                <a:cs typeface="Tahoma"/>
              </a:rPr>
              <a:t>(e.g.,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5" dirty="0">
                <a:latin typeface="Tahoma"/>
                <a:cs typeface="Tahoma"/>
              </a:rPr>
              <a:t>SentiWordNet)</a:t>
            </a:r>
            <a:endParaRPr sz="9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30" dirty="0">
                <a:latin typeface="Tahoma"/>
                <a:cs typeface="Tahoma"/>
              </a:rPr>
              <a:t>Some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them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medium-dependent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(e.g.,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SLs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for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10" dirty="0">
                <a:latin typeface="Tahoma"/>
                <a:cs typeface="Tahoma"/>
              </a:rPr>
              <a:t>Twitter)</a:t>
            </a:r>
            <a:endParaRPr sz="900">
              <a:latin typeface="Tahoma"/>
              <a:cs typeface="Tahoma"/>
            </a:endParaRPr>
          </a:p>
          <a:p>
            <a:pPr marL="417195" lvl="1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17830" algn="l"/>
              </a:tabLst>
            </a:pPr>
            <a:r>
              <a:rPr sz="900" spc="-30" dirty="0">
                <a:latin typeface="Tahoma"/>
                <a:cs typeface="Tahoma"/>
              </a:rPr>
              <a:t>Some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of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them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45" dirty="0">
                <a:latin typeface="Tahoma"/>
                <a:cs typeface="Tahoma"/>
              </a:rPr>
              <a:t>are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domain-dependent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(e.g.,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SLs</a:t>
            </a:r>
            <a:r>
              <a:rPr sz="900" spc="3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for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the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financial</a:t>
            </a:r>
            <a:r>
              <a:rPr sz="900" spc="2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domain)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144" y="2431714"/>
            <a:ext cx="387159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33985" marR="5080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34620" algn="l"/>
              </a:tabLst>
            </a:pPr>
            <a:r>
              <a:rPr sz="900" spc="5" dirty="0">
                <a:latin typeface="Tahoma"/>
                <a:cs typeface="Tahoma"/>
              </a:rPr>
              <a:t>Many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25" dirty="0">
                <a:latin typeface="Tahoma"/>
                <a:cs typeface="Tahoma"/>
              </a:rPr>
              <a:t>them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35" dirty="0">
                <a:latin typeface="Tahoma"/>
                <a:cs typeface="Tahoma"/>
              </a:rPr>
              <a:t>languages </a:t>
            </a:r>
            <a:r>
              <a:rPr sz="900" spc="-20" dirty="0">
                <a:latin typeface="Tahoma"/>
                <a:cs typeface="Tahoma"/>
              </a:rPr>
              <a:t>other </a:t>
            </a:r>
            <a:r>
              <a:rPr sz="900" spc="-15" dirty="0">
                <a:latin typeface="Tahoma"/>
                <a:cs typeface="Tahoma"/>
              </a:rPr>
              <a:t>than </a:t>
            </a:r>
            <a:r>
              <a:rPr sz="900" spc="-10" dirty="0">
                <a:latin typeface="Tahoma"/>
                <a:cs typeface="Tahoma"/>
              </a:rPr>
              <a:t>English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-5" dirty="0">
                <a:latin typeface="Tahoma"/>
                <a:cs typeface="Tahoma"/>
              </a:rPr>
              <a:t>SentiWordNet’s </a:t>
            </a:r>
            <a:r>
              <a:rPr sz="900" spc="-10" dirty="0">
                <a:latin typeface="Tahoma"/>
                <a:cs typeface="Tahoma"/>
              </a:rPr>
              <a:t>in  </a:t>
            </a:r>
            <a:r>
              <a:rPr sz="900" spc="-20" dirty="0">
                <a:latin typeface="Tahoma"/>
                <a:cs typeface="Tahoma"/>
              </a:rPr>
              <a:t>other</a:t>
            </a:r>
            <a:r>
              <a:rPr sz="900" spc="2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languages)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Lexicon Generation (cont’d)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947" y="742030"/>
            <a:ext cx="4545965" cy="218249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914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292100" algn="l"/>
              </a:tabLst>
            </a:pPr>
            <a:r>
              <a:rPr sz="1000" spc="-40" dirty="0">
                <a:latin typeface="Tahoma"/>
                <a:cs typeface="Tahoma"/>
              </a:rPr>
              <a:t>Several </a:t>
            </a:r>
            <a:r>
              <a:rPr sz="1000" spc="-20" dirty="0">
                <a:latin typeface="Tahoma"/>
                <a:cs typeface="Tahoma"/>
              </a:rPr>
              <a:t>intuitions </a:t>
            </a:r>
            <a:r>
              <a:rPr sz="1000" spc="-40" dirty="0">
                <a:latin typeface="Tahoma"/>
                <a:cs typeface="Tahoma"/>
              </a:rPr>
              <a:t>can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generate </a:t>
            </a:r>
            <a:r>
              <a:rPr sz="1000" spc="114" dirty="0">
                <a:latin typeface="Tahoma"/>
                <a:cs typeface="Tahoma"/>
              </a:rPr>
              <a:t>/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extend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15" dirty="0">
                <a:latin typeface="Tahoma"/>
                <a:cs typeface="Tahoma"/>
              </a:rPr>
              <a:t>SL </a:t>
            </a:r>
            <a:r>
              <a:rPr sz="1000" spc="-25" dirty="0">
                <a:latin typeface="Tahoma"/>
                <a:cs typeface="Tahoma"/>
              </a:rPr>
              <a:t>automatically;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>
              <a:latin typeface="Tahoma"/>
              <a:cs typeface="Tahoma"/>
            </a:endParaRPr>
          </a:p>
          <a:p>
            <a:pPr marL="544195" marR="144780" lvl="1" indent="-121920">
              <a:lnSpc>
                <a:spcPct val="101499"/>
              </a:lnSpc>
              <a:spcBef>
                <a:spcPts val="375"/>
              </a:spcBef>
              <a:buClr>
                <a:srgbClr val="3333B2"/>
              </a:buClr>
              <a:buFont typeface="Meiryo"/>
              <a:buChar char="•"/>
              <a:tabLst>
                <a:tab pos="544830" algn="l"/>
              </a:tabLst>
            </a:pPr>
            <a:r>
              <a:rPr sz="900" spc="-20" dirty="0">
                <a:latin typeface="Tahoma"/>
                <a:cs typeface="Tahoma"/>
              </a:rPr>
              <a:t>Conjunctions </a:t>
            </a:r>
            <a:r>
              <a:rPr sz="900" spc="-25" dirty="0">
                <a:latin typeface="Tahoma"/>
                <a:cs typeface="Tahoma"/>
              </a:rPr>
              <a:t>tend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15" dirty="0">
                <a:latin typeface="Tahoma"/>
                <a:cs typeface="Tahoma"/>
              </a:rPr>
              <a:t>indicate similar polarity </a:t>
            </a:r>
            <a:r>
              <a:rPr sz="900" spc="65" dirty="0">
                <a:latin typeface="Tahoma"/>
                <a:cs typeface="Tahoma"/>
              </a:rPr>
              <a:t>(“</a:t>
            </a:r>
            <a:r>
              <a:rPr sz="900" spc="65" dirty="0">
                <a:latin typeface="PMingLiU"/>
                <a:cs typeface="PMingLiU"/>
              </a:rPr>
              <a:t>cozy </a:t>
            </a:r>
            <a:r>
              <a:rPr sz="900" spc="60" dirty="0">
                <a:latin typeface="PMingLiU"/>
                <a:cs typeface="PMingLiU"/>
              </a:rPr>
              <a:t>and </a:t>
            </a:r>
            <a:r>
              <a:rPr sz="900" spc="90" dirty="0">
                <a:latin typeface="PMingLiU"/>
                <a:cs typeface="PMingLiU"/>
              </a:rPr>
              <a:t>comfortable</a:t>
            </a:r>
            <a:r>
              <a:rPr sz="900" spc="90" dirty="0">
                <a:latin typeface="Tahoma"/>
                <a:cs typeface="Tahoma"/>
              </a:rPr>
              <a:t>”) </a:t>
            </a:r>
            <a:r>
              <a:rPr sz="900" spc="-35" dirty="0">
                <a:latin typeface="Tahoma"/>
                <a:cs typeface="Tahoma"/>
              </a:rPr>
              <a:t>or  </a:t>
            </a:r>
            <a:r>
              <a:rPr sz="900" spc="-20" dirty="0">
                <a:latin typeface="Tahoma"/>
                <a:cs typeface="Tahoma"/>
              </a:rPr>
              <a:t>opposite </a:t>
            </a:r>
            <a:r>
              <a:rPr sz="900" spc="-15" dirty="0">
                <a:latin typeface="Tahoma"/>
                <a:cs typeface="Tahoma"/>
              </a:rPr>
              <a:t>polarity </a:t>
            </a:r>
            <a:r>
              <a:rPr sz="900" spc="85" dirty="0">
                <a:latin typeface="Tahoma"/>
                <a:cs typeface="Tahoma"/>
              </a:rPr>
              <a:t>(“</a:t>
            </a:r>
            <a:r>
              <a:rPr sz="900" spc="85" dirty="0">
                <a:latin typeface="PMingLiU"/>
                <a:cs typeface="PMingLiU"/>
              </a:rPr>
              <a:t>small </a:t>
            </a:r>
            <a:r>
              <a:rPr sz="900" spc="110" dirty="0">
                <a:latin typeface="PMingLiU"/>
                <a:cs typeface="PMingLiU"/>
              </a:rPr>
              <a:t>but </a:t>
            </a:r>
            <a:r>
              <a:rPr sz="900" spc="65" dirty="0">
                <a:latin typeface="PMingLiU"/>
                <a:cs typeface="PMingLiU"/>
              </a:rPr>
              <a:t>cozy</a:t>
            </a:r>
            <a:r>
              <a:rPr sz="900" spc="65" dirty="0">
                <a:latin typeface="Tahoma"/>
                <a:cs typeface="Tahoma"/>
              </a:rPr>
              <a:t>”) </a:t>
            </a:r>
            <a:r>
              <a:rPr sz="900" spc="-10" dirty="0">
                <a:latin typeface="Tahoma"/>
                <a:cs typeface="Tahoma"/>
              </a:rPr>
              <a:t>(Hatzivassiloglou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dirty="0">
                <a:latin typeface="Tahoma"/>
                <a:cs typeface="Tahoma"/>
              </a:rPr>
              <a:t>McKeown,</a:t>
            </a:r>
            <a:r>
              <a:rPr sz="900" spc="14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1997)</a:t>
            </a:r>
            <a:endParaRPr sz="900">
              <a:latin typeface="Tahoma"/>
              <a:cs typeface="Tahoma"/>
            </a:endParaRPr>
          </a:p>
          <a:p>
            <a:pPr marL="544195" marR="147955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44830" algn="l"/>
              </a:tabLst>
            </a:pPr>
            <a:r>
              <a:rPr sz="900" spc="-15" dirty="0">
                <a:latin typeface="Tahoma"/>
                <a:cs typeface="Tahoma"/>
              </a:rPr>
              <a:t>Adjectives </a:t>
            </a:r>
            <a:r>
              <a:rPr sz="900" spc="-20" dirty="0">
                <a:latin typeface="Tahoma"/>
                <a:cs typeface="Tahoma"/>
              </a:rPr>
              <a:t>highly </a:t>
            </a:r>
            <a:r>
              <a:rPr sz="900" spc="-25" dirty="0">
                <a:latin typeface="Tahoma"/>
                <a:cs typeface="Tahoma"/>
              </a:rPr>
              <a:t>correlated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25" dirty="0">
                <a:latin typeface="Tahoma"/>
                <a:cs typeface="Tahoma"/>
              </a:rPr>
              <a:t>adjectives </a:t>
            </a:r>
            <a:r>
              <a:rPr sz="900" spc="-5" dirty="0">
                <a:latin typeface="Tahoma"/>
                <a:cs typeface="Tahoma"/>
              </a:rPr>
              <a:t>with </a:t>
            </a:r>
            <a:r>
              <a:rPr sz="900" spc="-30" dirty="0">
                <a:latin typeface="Tahoma"/>
                <a:cs typeface="Tahoma"/>
              </a:rPr>
              <a:t>known </a:t>
            </a:r>
            <a:r>
              <a:rPr sz="900" spc="-15" dirty="0">
                <a:latin typeface="Tahoma"/>
                <a:cs typeface="Tahoma"/>
              </a:rPr>
              <a:t>polarity </a:t>
            </a:r>
            <a:r>
              <a:rPr sz="900" spc="-25" dirty="0">
                <a:latin typeface="Tahoma"/>
                <a:cs typeface="Tahoma"/>
              </a:rPr>
              <a:t>tend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0" dirty="0">
                <a:latin typeface="Tahoma"/>
                <a:cs typeface="Tahoma"/>
              </a:rPr>
              <a:t>have </a:t>
            </a:r>
            <a:r>
              <a:rPr sz="900" spc="-20" dirty="0">
                <a:latin typeface="Tahoma"/>
                <a:cs typeface="Tahoma"/>
              </a:rPr>
              <a:t>the  </a:t>
            </a:r>
            <a:r>
              <a:rPr sz="900" spc="-45" dirty="0">
                <a:latin typeface="Tahoma"/>
                <a:cs typeface="Tahoma"/>
              </a:rPr>
              <a:t>same </a:t>
            </a:r>
            <a:r>
              <a:rPr sz="900" spc="-15" dirty="0">
                <a:latin typeface="Tahoma"/>
                <a:cs typeface="Tahoma"/>
              </a:rPr>
              <a:t>polarity </a:t>
            </a:r>
            <a:r>
              <a:rPr sz="900" spc="-20" dirty="0">
                <a:latin typeface="Tahoma"/>
                <a:cs typeface="Tahoma"/>
              </a:rPr>
              <a:t>(Turney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dirty="0">
                <a:latin typeface="Tahoma"/>
                <a:cs typeface="Tahoma"/>
              </a:rPr>
              <a:t>Littman,</a:t>
            </a:r>
            <a:r>
              <a:rPr sz="900" spc="2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2003)</a:t>
            </a:r>
            <a:endParaRPr sz="900">
              <a:latin typeface="Tahoma"/>
              <a:cs typeface="Tahoma"/>
            </a:endParaRPr>
          </a:p>
          <a:p>
            <a:pPr marL="544195" marR="17145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44830" algn="l"/>
              </a:tabLst>
            </a:pPr>
            <a:r>
              <a:rPr sz="900" spc="-25" dirty="0">
                <a:latin typeface="Tahoma"/>
                <a:cs typeface="Tahoma"/>
              </a:rPr>
              <a:t>Synonyms </a:t>
            </a:r>
            <a:r>
              <a:rPr sz="900" spc="-10" dirty="0">
                <a:latin typeface="Tahoma"/>
                <a:cs typeface="Tahoma"/>
              </a:rPr>
              <a:t>(indicated </a:t>
            </a:r>
            <a:r>
              <a:rPr sz="900" spc="-40" dirty="0">
                <a:latin typeface="Tahoma"/>
                <a:cs typeface="Tahoma"/>
              </a:rPr>
              <a:t>as </a:t>
            </a:r>
            <a:r>
              <a:rPr sz="900" spc="-30" dirty="0">
                <a:latin typeface="Tahoma"/>
                <a:cs typeface="Tahoma"/>
              </a:rPr>
              <a:t>such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5" dirty="0">
                <a:latin typeface="Tahoma"/>
                <a:cs typeface="Tahoma"/>
              </a:rPr>
              <a:t>standard </a:t>
            </a:r>
            <a:r>
              <a:rPr sz="900" spc="-20" dirty="0">
                <a:latin typeface="Tahoma"/>
                <a:cs typeface="Tahoma"/>
              </a:rPr>
              <a:t>thesauri) </a:t>
            </a:r>
            <a:r>
              <a:rPr sz="900" spc="-25" dirty="0">
                <a:latin typeface="Tahoma"/>
                <a:cs typeface="Tahoma"/>
              </a:rPr>
              <a:t>tend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0" dirty="0">
                <a:latin typeface="Tahoma"/>
                <a:cs typeface="Tahoma"/>
              </a:rPr>
              <a:t>have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45" dirty="0">
                <a:latin typeface="Tahoma"/>
                <a:cs typeface="Tahoma"/>
              </a:rPr>
              <a:t>same  </a:t>
            </a:r>
            <a:r>
              <a:rPr sz="900" spc="-25" dirty="0">
                <a:latin typeface="Tahoma"/>
                <a:cs typeface="Tahoma"/>
              </a:rPr>
              <a:t>polarity,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while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antonyms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tend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to</a:t>
            </a:r>
            <a:r>
              <a:rPr sz="900" spc="40" dirty="0">
                <a:latin typeface="Tahoma"/>
                <a:cs typeface="Tahoma"/>
              </a:rPr>
              <a:t> </a:t>
            </a:r>
            <a:r>
              <a:rPr sz="900" spc="-40" dirty="0">
                <a:latin typeface="Tahoma"/>
                <a:cs typeface="Tahoma"/>
              </a:rPr>
              <a:t>have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0" dirty="0">
                <a:latin typeface="Tahoma"/>
                <a:cs typeface="Tahoma"/>
              </a:rPr>
              <a:t>opposite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polarity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25" dirty="0">
                <a:latin typeface="Tahoma"/>
                <a:cs typeface="Tahoma"/>
              </a:rPr>
              <a:t>(Kim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and</a:t>
            </a:r>
            <a:r>
              <a:rPr sz="900" spc="40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Hovy,</a:t>
            </a:r>
            <a:r>
              <a:rPr sz="900" spc="3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2004)</a:t>
            </a:r>
            <a:endParaRPr sz="900">
              <a:latin typeface="Tahoma"/>
              <a:cs typeface="Tahoma"/>
            </a:endParaRPr>
          </a:p>
          <a:p>
            <a:pPr marL="544195" marR="374650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44830" algn="l"/>
              </a:tabLst>
            </a:pPr>
            <a:r>
              <a:rPr sz="900" spc="-15" dirty="0">
                <a:latin typeface="Tahoma"/>
                <a:cs typeface="Tahoma"/>
              </a:rPr>
              <a:t>Sentiment classification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45" dirty="0">
                <a:latin typeface="Tahoma"/>
                <a:cs typeface="Tahoma"/>
              </a:rPr>
              <a:t>words </a:t>
            </a:r>
            <a:r>
              <a:rPr sz="900" spc="-35" dirty="0">
                <a:latin typeface="Tahoma"/>
                <a:cs typeface="Tahoma"/>
              </a:rPr>
              <a:t>may be </a:t>
            </a:r>
            <a:r>
              <a:rPr sz="900" spc="-25" dirty="0">
                <a:latin typeface="Tahoma"/>
                <a:cs typeface="Tahoma"/>
              </a:rPr>
              <a:t>accomplished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20" dirty="0">
                <a:latin typeface="Tahoma"/>
                <a:cs typeface="Tahoma"/>
              </a:rPr>
              <a:t>classifying </a:t>
            </a:r>
            <a:r>
              <a:rPr sz="900" spc="-15" dirty="0">
                <a:latin typeface="Tahoma"/>
                <a:cs typeface="Tahoma"/>
              </a:rPr>
              <a:t>their  definitions </a:t>
            </a:r>
            <a:r>
              <a:rPr sz="900" dirty="0">
                <a:latin typeface="Tahoma"/>
                <a:cs typeface="Tahoma"/>
              </a:rPr>
              <a:t>(Esuli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Sebastiani,</a:t>
            </a:r>
            <a:r>
              <a:rPr sz="900" spc="14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2005)</a:t>
            </a:r>
            <a:endParaRPr sz="900">
              <a:latin typeface="Tahoma"/>
              <a:cs typeface="Tahoma"/>
            </a:endParaRPr>
          </a:p>
          <a:p>
            <a:pPr marL="544195" marR="377825" lvl="1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544830" algn="l"/>
              </a:tabLst>
            </a:pPr>
            <a:r>
              <a:rPr sz="900" spc="-25" dirty="0">
                <a:latin typeface="Tahoma"/>
                <a:cs typeface="Tahoma"/>
              </a:rPr>
              <a:t>Words </a:t>
            </a:r>
            <a:r>
              <a:rPr sz="900" spc="-45" dirty="0">
                <a:latin typeface="Tahoma"/>
                <a:cs typeface="Tahoma"/>
              </a:rPr>
              <a:t>used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dictionary definitions </a:t>
            </a:r>
            <a:r>
              <a:rPr sz="900" spc="-25" dirty="0">
                <a:latin typeface="Tahoma"/>
                <a:cs typeface="Tahoma"/>
              </a:rPr>
              <a:t>tend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40" dirty="0">
                <a:latin typeface="Tahoma"/>
                <a:cs typeface="Tahoma"/>
              </a:rPr>
              <a:t>have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45" dirty="0">
                <a:latin typeface="Tahoma"/>
                <a:cs typeface="Tahoma"/>
              </a:rPr>
              <a:t>same </a:t>
            </a:r>
            <a:r>
              <a:rPr sz="900" spc="-15" dirty="0">
                <a:latin typeface="Tahoma"/>
                <a:cs typeface="Tahoma"/>
              </a:rPr>
              <a:t>polarity </a:t>
            </a:r>
            <a:r>
              <a:rPr sz="900" spc="-40" dirty="0">
                <a:latin typeface="Tahoma"/>
                <a:cs typeface="Tahoma"/>
              </a:rPr>
              <a:t>as </a:t>
            </a:r>
            <a:r>
              <a:rPr sz="900" spc="-20" dirty="0">
                <a:latin typeface="Tahoma"/>
                <a:cs typeface="Tahoma"/>
              </a:rPr>
              <a:t>the  </a:t>
            </a:r>
            <a:r>
              <a:rPr sz="900" spc="-40" dirty="0">
                <a:latin typeface="Tahoma"/>
                <a:cs typeface="Tahoma"/>
              </a:rPr>
              <a:t>word </a:t>
            </a:r>
            <a:r>
              <a:rPr sz="900" spc="-25" dirty="0">
                <a:latin typeface="Tahoma"/>
                <a:cs typeface="Tahoma"/>
              </a:rPr>
              <a:t>being </a:t>
            </a:r>
            <a:r>
              <a:rPr sz="900" spc="-30" dirty="0">
                <a:latin typeface="Tahoma"/>
                <a:cs typeface="Tahoma"/>
              </a:rPr>
              <a:t>defined </a:t>
            </a:r>
            <a:r>
              <a:rPr sz="900" dirty="0">
                <a:latin typeface="Tahoma"/>
                <a:cs typeface="Tahoma"/>
              </a:rPr>
              <a:t>(Esuli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0" dirty="0">
                <a:latin typeface="Tahoma"/>
                <a:cs typeface="Tahoma"/>
              </a:rPr>
              <a:t>Sebastiani,</a:t>
            </a:r>
            <a:r>
              <a:rPr sz="900" spc="15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2007)</a:t>
            </a:r>
            <a:endParaRPr sz="900">
              <a:latin typeface="Tahoma"/>
              <a:cs typeface="Tahoma"/>
            </a:endParaRPr>
          </a:p>
          <a:p>
            <a:pPr marL="291465" marR="219710" indent="-127000">
              <a:lnSpc>
                <a:spcPct val="100000"/>
              </a:lnSpc>
              <a:spcBef>
                <a:spcPts val="415"/>
              </a:spcBef>
              <a:buClr>
                <a:srgbClr val="3333B2"/>
              </a:buClr>
              <a:buFont typeface="Meiryo"/>
              <a:buChar char="•"/>
              <a:tabLst>
                <a:tab pos="2921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35" dirty="0">
                <a:latin typeface="Tahoma"/>
                <a:cs typeface="Tahoma"/>
              </a:rPr>
              <a:t>main </a:t>
            </a:r>
            <a:r>
              <a:rPr sz="1000" spc="-45" dirty="0">
                <a:latin typeface="Tahoma"/>
                <a:cs typeface="Tahoma"/>
              </a:rPr>
              <a:t>problem </a:t>
            </a:r>
            <a:r>
              <a:rPr sz="1000" spc="-35" dirty="0">
                <a:latin typeface="Tahoma"/>
                <a:cs typeface="Tahoma"/>
              </a:rPr>
              <a:t>related </a:t>
            </a:r>
            <a:r>
              <a:rPr sz="1000" spc="-10" dirty="0">
                <a:latin typeface="Tahoma"/>
                <a:cs typeface="Tahoma"/>
              </a:rPr>
              <a:t>to SLs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5" dirty="0">
                <a:latin typeface="Tahoma"/>
                <a:cs typeface="Tahoma"/>
              </a:rPr>
              <a:t>polarity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60" dirty="0">
                <a:latin typeface="Tahoma"/>
                <a:cs typeface="Tahoma"/>
              </a:rPr>
              <a:t>words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60" dirty="0">
                <a:latin typeface="Tahoma"/>
                <a:cs typeface="Tahoma"/>
              </a:rPr>
              <a:t>word </a:t>
            </a:r>
            <a:r>
              <a:rPr sz="1000" spc="-70" dirty="0">
                <a:latin typeface="Tahoma"/>
                <a:cs typeface="Tahoma"/>
              </a:rPr>
              <a:t>senses 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often </a:t>
            </a:r>
            <a:r>
              <a:rPr sz="1000" spc="-40" dirty="0">
                <a:latin typeface="Tahoma"/>
                <a:cs typeface="Tahoma"/>
              </a:rPr>
              <a:t>context-dependent (e.g., </a:t>
            </a:r>
            <a:r>
              <a:rPr sz="1000" spc="-90" dirty="0">
                <a:latin typeface="Arial"/>
                <a:cs typeface="Arial"/>
              </a:rPr>
              <a:t>warm </a:t>
            </a:r>
            <a:r>
              <a:rPr sz="1000" spc="60" dirty="0">
                <a:latin typeface="Arial"/>
                <a:cs typeface="Arial"/>
              </a:rPr>
              <a:t>blanket </a:t>
            </a:r>
            <a:r>
              <a:rPr sz="1000" spc="-45" dirty="0">
                <a:latin typeface="Tahoma"/>
                <a:cs typeface="Tahoma"/>
              </a:rPr>
              <a:t>vs. </a:t>
            </a:r>
            <a:r>
              <a:rPr sz="1000" spc="-90" dirty="0">
                <a:latin typeface="Arial"/>
                <a:cs typeface="Arial"/>
              </a:rPr>
              <a:t>warm </a:t>
            </a:r>
            <a:r>
              <a:rPr sz="1000" dirty="0">
                <a:latin typeface="Arial"/>
                <a:cs typeface="Arial"/>
              </a:rPr>
              <a:t>beer</a:t>
            </a:r>
            <a:r>
              <a:rPr sz="1000" dirty="0">
                <a:latin typeface="Tahoma"/>
                <a:cs typeface="Tahoma"/>
              </a:rPr>
              <a:t>; </a:t>
            </a:r>
            <a:r>
              <a:rPr sz="1000" spc="20" dirty="0">
                <a:latin typeface="Arial"/>
                <a:cs typeface="Arial"/>
              </a:rPr>
              <a:t>low  </a:t>
            </a:r>
            <a:r>
              <a:rPr sz="1000" spc="110" dirty="0">
                <a:latin typeface="Arial"/>
                <a:cs typeface="Arial"/>
              </a:rPr>
              <a:t>interest </a:t>
            </a:r>
            <a:r>
              <a:rPr sz="1000" spc="75" dirty="0">
                <a:latin typeface="Arial"/>
                <a:cs typeface="Arial"/>
              </a:rPr>
              <a:t>rates </a:t>
            </a:r>
            <a:r>
              <a:rPr sz="1000" spc="-45" dirty="0">
                <a:latin typeface="Tahoma"/>
                <a:cs typeface="Tahoma"/>
              </a:rPr>
              <a:t>vs. </a:t>
            </a:r>
            <a:r>
              <a:rPr sz="1000" spc="20" dirty="0">
                <a:latin typeface="Arial"/>
                <a:cs typeface="Arial"/>
              </a:rPr>
              <a:t>low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ROI</a:t>
            </a:r>
            <a:r>
              <a:rPr sz="1000" spc="-55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Opinion Extraction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547" y="1160886"/>
            <a:ext cx="4355465" cy="1226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428625" indent="-127000" algn="just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Opinion </a:t>
            </a: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Extraction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spc="-20" dirty="0">
                <a:latin typeface="Tahoma"/>
                <a:cs typeface="Tahoma"/>
              </a:rPr>
              <a:t>“Fine-Grained </a:t>
            </a:r>
            <a:r>
              <a:rPr sz="1000" spc="15" dirty="0">
                <a:latin typeface="Tahoma"/>
                <a:cs typeface="Tahoma"/>
              </a:rPr>
              <a:t>SA”): </a:t>
            </a:r>
            <a:r>
              <a:rPr sz="1000" spc="-45" dirty="0">
                <a:latin typeface="Tahoma"/>
                <a:cs typeface="Tahoma"/>
              </a:rPr>
              <a:t>given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35" dirty="0">
                <a:latin typeface="Tahoma"/>
                <a:cs typeface="Tahoma"/>
              </a:rPr>
              <a:t>opinion-laden  </a:t>
            </a:r>
            <a:r>
              <a:rPr sz="1000" spc="-50" dirty="0">
                <a:latin typeface="Tahoma"/>
                <a:cs typeface="Tahoma"/>
              </a:rPr>
              <a:t>sentence, </a:t>
            </a:r>
            <a:r>
              <a:rPr sz="1000" spc="-25" dirty="0">
                <a:latin typeface="Tahoma"/>
                <a:cs typeface="Tahoma"/>
              </a:rPr>
              <a:t>identify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holder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opinion,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30" dirty="0">
                <a:latin typeface="Tahoma"/>
                <a:cs typeface="Tahoma"/>
              </a:rPr>
              <a:t>object,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35" dirty="0">
                <a:latin typeface="Tahoma"/>
                <a:cs typeface="Tahoma"/>
              </a:rPr>
              <a:t>polarity, the  strength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5" dirty="0">
                <a:latin typeface="Tahoma"/>
                <a:cs typeface="Tahoma"/>
              </a:rPr>
              <a:t>polarity, the </a:t>
            </a:r>
            <a:r>
              <a:rPr sz="1000" spc="-40" dirty="0">
                <a:latin typeface="Tahoma"/>
                <a:cs typeface="Tahoma"/>
              </a:rPr>
              <a:t>type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opinion</a:t>
            </a:r>
            <a:endParaRPr sz="1000">
              <a:latin typeface="Tahoma"/>
              <a:cs typeface="Tahoma"/>
            </a:endParaRPr>
          </a:p>
          <a:p>
            <a:pPr marL="442595" marR="55880" lvl="1" indent="-121920" algn="just">
              <a:lnSpc>
                <a:spcPct val="101499"/>
              </a:lnSpc>
              <a:spcBef>
                <a:spcPts val="370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20" dirty="0">
                <a:latin typeface="Tahoma"/>
                <a:cs typeface="Tahoma"/>
              </a:rPr>
              <a:t>An </a:t>
            </a:r>
            <a:r>
              <a:rPr sz="900" spc="-20" dirty="0">
                <a:latin typeface="Tahoma"/>
                <a:cs typeface="Tahoma"/>
              </a:rPr>
              <a:t>instance of </a:t>
            </a:r>
            <a:r>
              <a:rPr sz="900" spc="-15" dirty="0">
                <a:latin typeface="Tahoma"/>
                <a:cs typeface="Tahoma"/>
              </a:rPr>
              <a:t>information extraction, </a:t>
            </a:r>
            <a:r>
              <a:rPr sz="900" spc="-20" dirty="0">
                <a:latin typeface="Tahoma"/>
                <a:cs typeface="Tahoma"/>
              </a:rPr>
              <a:t>usually </a:t>
            </a:r>
            <a:r>
              <a:rPr sz="900" spc="-25" dirty="0">
                <a:latin typeface="Tahoma"/>
                <a:cs typeface="Tahoma"/>
              </a:rPr>
              <a:t>carried </a:t>
            </a:r>
            <a:r>
              <a:rPr sz="900" spc="-10" dirty="0">
                <a:latin typeface="Tahoma"/>
                <a:cs typeface="Tahoma"/>
              </a:rPr>
              <a:t>out </a:t>
            </a:r>
            <a:r>
              <a:rPr sz="900" spc="-15" dirty="0">
                <a:latin typeface="Tahoma"/>
                <a:cs typeface="Tahoma"/>
              </a:rPr>
              <a:t>via </a:t>
            </a:r>
            <a:r>
              <a:rPr sz="900" spc="-45" dirty="0">
                <a:solidFill>
                  <a:srgbClr val="FF0000"/>
                </a:solidFill>
                <a:latin typeface="Tahoma"/>
                <a:cs typeface="Tahoma"/>
              </a:rPr>
              <a:t>sequence </a:t>
            </a: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learning 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-10" dirty="0">
                <a:latin typeface="Tahoma"/>
                <a:cs typeface="Tahoma"/>
              </a:rPr>
              <a:t>Conditional </a:t>
            </a:r>
            <a:r>
              <a:rPr sz="900" spc="-20" dirty="0">
                <a:latin typeface="Tahoma"/>
                <a:cs typeface="Tahoma"/>
              </a:rPr>
              <a:t>Random </a:t>
            </a:r>
            <a:r>
              <a:rPr sz="900" spc="-15" dirty="0">
                <a:latin typeface="Tahoma"/>
                <a:cs typeface="Tahoma"/>
              </a:rPr>
              <a:t>Fields,</a:t>
            </a:r>
            <a:r>
              <a:rPr sz="900" spc="155" dirty="0">
                <a:latin typeface="Tahoma"/>
                <a:cs typeface="Tahoma"/>
              </a:rPr>
              <a:t> </a:t>
            </a:r>
            <a:r>
              <a:rPr sz="900" spc="35" dirty="0">
                <a:latin typeface="Tahoma"/>
                <a:cs typeface="Tahoma"/>
              </a:rPr>
              <a:t>HM-SVMs)</a:t>
            </a:r>
            <a:endParaRPr sz="9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</a:pPr>
            <a:endParaRPr sz="900">
              <a:latin typeface="Tahoma"/>
              <a:cs typeface="Tahoma"/>
            </a:endParaRPr>
          </a:p>
          <a:p>
            <a:pPr marL="442595" marR="281940" lvl="1" indent="-121920">
              <a:lnSpc>
                <a:spcPct val="101499"/>
              </a:lnSpc>
              <a:spcBef>
                <a:spcPts val="5"/>
              </a:spcBef>
              <a:buClr>
                <a:srgbClr val="3333B2"/>
              </a:buClr>
              <a:buFont typeface="Meiryo"/>
              <a:buChar char="•"/>
              <a:tabLst>
                <a:tab pos="443230" algn="l"/>
              </a:tabLst>
            </a:pPr>
            <a:r>
              <a:rPr sz="900" spc="-10" dirty="0">
                <a:latin typeface="Tahoma"/>
                <a:cs typeface="Tahoma"/>
              </a:rPr>
              <a:t>More </a:t>
            </a:r>
            <a:r>
              <a:rPr sz="900" spc="-5" dirty="0">
                <a:latin typeface="Tahoma"/>
                <a:cs typeface="Tahoma"/>
              </a:rPr>
              <a:t>difficult </a:t>
            </a:r>
            <a:r>
              <a:rPr sz="900" spc="-15" dirty="0">
                <a:latin typeface="Tahoma"/>
                <a:cs typeface="Tahoma"/>
              </a:rPr>
              <a:t>than </a:t>
            </a:r>
            <a:r>
              <a:rPr sz="900" spc="-25" dirty="0">
                <a:latin typeface="Tahoma"/>
                <a:cs typeface="Tahoma"/>
              </a:rPr>
              <a:t>standard </a:t>
            </a:r>
            <a:r>
              <a:rPr sz="900" spc="-35" dirty="0">
                <a:latin typeface="Tahoma"/>
                <a:cs typeface="Tahoma"/>
              </a:rPr>
              <a:t>IE; </a:t>
            </a:r>
            <a:r>
              <a:rPr sz="900" spc="-15" dirty="0">
                <a:latin typeface="Tahoma"/>
                <a:cs typeface="Tahoma"/>
              </a:rPr>
              <a:t>certain </a:t>
            </a:r>
            <a:r>
              <a:rPr sz="900" spc="-25" dirty="0">
                <a:latin typeface="Tahoma"/>
                <a:cs typeface="Tahoma"/>
              </a:rPr>
              <a:t>concepts </a:t>
            </a:r>
            <a:r>
              <a:rPr sz="900" spc="-40" dirty="0">
                <a:latin typeface="Tahoma"/>
                <a:cs typeface="Tahoma"/>
              </a:rPr>
              <a:t>may </a:t>
            </a:r>
            <a:r>
              <a:rPr sz="900" spc="-35" dirty="0">
                <a:latin typeface="Tahoma"/>
                <a:cs typeface="Tahoma"/>
              </a:rPr>
              <a:t>be </a:t>
            </a:r>
            <a:r>
              <a:rPr sz="900" spc="-15" dirty="0">
                <a:latin typeface="Tahoma"/>
                <a:cs typeface="Tahoma"/>
              </a:rPr>
              <a:t>instantiated </a:t>
            </a:r>
            <a:r>
              <a:rPr sz="900" spc="-20" dirty="0">
                <a:latin typeface="Tahoma"/>
                <a:cs typeface="Tahoma"/>
              </a:rPr>
              <a:t>only  </a:t>
            </a:r>
            <a:r>
              <a:rPr sz="900" dirty="0">
                <a:latin typeface="Tahoma"/>
                <a:cs typeface="Tahoma"/>
              </a:rPr>
              <a:t>implicitly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Aspect-Based Sentiment Extraction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647" y="706925"/>
            <a:ext cx="4099560" cy="668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marR="1778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524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Aspect-Based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Extraction</a:t>
            </a:r>
            <a:r>
              <a:rPr sz="1000" spc="-20" dirty="0">
                <a:latin typeface="Tahoma"/>
                <a:cs typeface="Tahoma"/>
              </a:rPr>
              <a:t>: </a:t>
            </a:r>
            <a:r>
              <a:rPr sz="1000" spc="-45" dirty="0">
                <a:latin typeface="Tahoma"/>
                <a:cs typeface="Tahoma"/>
              </a:rPr>
              <a:t>given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35" dirty="0">
                <a:latin typeface="Tahoma"/>
                <a:cs typeface="Tahoma"/>
              </a:rPr>
              <a:t>opinion-laden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25" dirty="0">
                <a:latin typeface="Tahoma"/>
                <a:cs typeface="Tahoma"/>
              </a:rPr>
              <a:t>about </a:t>
            </a:r>
            <a:r>
              <a:rPr sz="1000" spc="-50" dirty="0">
                <a:latin typeface="Tahoma"/>
                <a:cs typeface="Tahoma"/>
              </a:rPr>
              <a:t>an  </a:t>
            </a:r>
            <a:r>
              <a:rPr sz="1000" spc="-30" dirty="0">
                <a:latin typeface="Tahoma"/>
                <a:cs typeface="Tahoma"/>
              </a:rPr>
              <a:t>object, </a:t>
            </a:r>
            <a:r>
              <a:rPr sz="1000" spc="-35" dirty="0">
                <a:latin typeface="Tahoma"/>
                <a:cs typeface="Tahoma"/>
              </a:rPr>
              <a:t>estimate the </a:t>
            </a:r>
            <a:r>
              <a:rPr sz="1000" spc="-40" dirty="0">
                <a:latin typeface="Tahoma"/>
                <a:cs typeface="Tahoma"/>
              </a:rPr>
              <a:t>sentiments </a:t>
            </a:r>
            <a:r>
              <a:rPr sz="1000" spc="-55" dirty="0">
                <a:latin typeface="Tahoma"/>
                <a:cs typeface="Tahoma"/>
              </a:rPr>
              <a:t>conveyed by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20" dirty="0">
                <a:latin typeface="Tahoma"/>
                <a:cs typeface="Tahoma"/>
              </a:rPr>
              <a:t>text </a:t>
            </a:r>
            <a:r>
              <a:rPr sz="1000" spc="-40" dirty="0">
                <a:latin typeface="Tahoma"/>
                <a:cs typeface="Tahoma"/>
              </a:rPr>
              <a:t>concerning </a:t>
            </a:r>
            <a:r>
              <a:rPr sz="1000" spc="-35" dirty="0">
                <a:latin typeface="Tahoma"/>
                <a:cs typeface="Tahoma"/>
              </a:rPr>
              <a:t>different  </a:t>
            </a:r>
            <a:r>
              <a:rPr sz="1000" spc="-40" dirty="0">
                <a:latin typeface="Tahoma"/>
                <a:cs typeface="Tahoma"/>
              </a:rPr>
              <a:t>aspects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the</a:t>
            </a:r>
            <a:r>
              <a:rPr sz="1000" spc="1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object</a:t>
            </a:r>
            <a:endParaRPr sz="1000">
              <a:latin typeface="Tahoma"/>
              <a:cs typeface="Tahoma"/>
            </a:endParaRPr>
          </a:p>
          <a:p>
            <a:pPr marL="404495" lvl="1" indent="-122555">
              <a:lnSpc>
                <a:spcPct val="100000"/>
              </a:lnSpc>
              <a:spcBef>
                <a:spcPts val="385"/>
              </a:spcBef>
              <a:buClr>
                <a:srgbClr val="3333B2"/>
              </a:buClr>
              <a:buFont typeface="Meiryo"/>
              <a:buChar char="•"/>
              <a:tabLst>
                <a:tab pos="405130" algn="l"/>
              </a:tabLst>
            </a:pPr>
            <a:r>
              <a:rPr sz="900" spc="-20" dirty="0">
                <a:latin typeface="Tahoma"/>
                <a:cs typeface="Tahoma"/>
              </a:rPr>
              <a:t>Largely </a:t>
            </a:r>
            <a:r>
              <a:rPr sz="900" spc="-25" dirty="0">
                <a:latin typeface="Tahoma"/>
                <a:cs typeface="Tahoma"/>
              </a:rPr>
              <a:t>driven </a:t>
            </a:r>
            <a:r>
              <a:rPr sz="900" spc="-40" dirty="0">
                <a:latin typeface="Tahoma"/>
                <a:cs typeface="Tahoma"/>
              </a:rPr>
              <a:t>by </a:t>
            </a:r>
            <a:r>
              <a:rPr sz="900" spc="-45" dirty="0">
                <a:latin typeface="Tahoma"/>
                <a:cs typeface="Tahoma"/>
              </a:rPr>
              <a:t>need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15" dirty="0">
                <a:latin typeface="Tahoma"/>
                <a:cs typeface="Tahoma"/>
              </a:rPr>
              <a:t>mining </a:t>
            </a:r>
            <a:r>
              <a:rPr sz="900" spc="114" dirty="0">
                <a:latin typeface="Tahoma"/>
                <a:cs typeface="Tahoma"/>
              </a:rPr>
              <a:t>/ </a:t>
            </a:r>
            <a:r>
              <a:rPr sz="900" spc="-25" dirty="0">
                <a:latin typeface="Tahoma"/>
                <a:cs typeface="Tahoma"/>
              </a:rPr>
              <a:t>summarizing </a:t>
            </a:r>
            <a:r>
              <a:rPr sz="900" spc="-15" dirty="0">
                <a:latin typeface="Tahoma"/>
                <a:cs typeface="Tahoma"/>
              </a:rPr>
              <a:t>product</a:t>
            </a:r>
            <a:r>
              <a:rPr sz="900" spc="40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reviews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556" y="1431302"/>
            <a:ext cx="1905000" cy="1016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2744" y="2510518"/>
            <a:ext cx="3996054" cy="57975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59385" marR="30480" indent="-121920">
              <a:lnSpc>
                <a:spcPct val="101499"/>
              </a:lnSpc>
              <a:spcBef>
                <a:spcPts val="80"/>
              </a:spcBef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15" dirty="0">
                <a:latin typeface="Tahoma"/>
                <a:cs typeface="Tahoma"/>
              </a:rPr>
              <a:t>Heavily </a:t>
            </a:r>
            <a:r>
              <a:rPr sz="900" spc="-40" dirty="0">
                <a:latin typeface="Tahoma"/>
                <a:cs typeface="Tahoma"/>
              </a:rPr>
              <a:t>based </a:t>
            </a:r>
            <a:r>
              <a:rPr sz="900" spc="-30" dirty="0">
                <a:latin typeface="Tahoma"/>
                <a:cs typeface="Tahoma"/>
              </a:rPr>
              <a:t>on </a:t>
            </a:r>
            <a:r>
              <a:rPr sz="900" spc="-15" dirty="0">
                <a:latin typeface="Tahoma"/>
                <a:cs typeface="Tahoma"/>
              </a:rPr>
              <a:t>extracting </a:t>
            </a:r>
            <a:r>
              <a:rPr sz="900" spc="30" dirty="0">
                <a:latin typeface="Tahoma"/>
                <a:cs typeface="Tahoma"/>
              </a:rPr>
              <a:t>NPs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60" dirty="0">
                <a:latin typeface="PMingLiU"/>
                <a:cs typeface="PMingLiU"/>
              </a:rPr>
              <a:t>wide </a:t>
            </a:r>
            <a:r>
              <a:rPr sz="900" spc="80" dirty="0">
                <a:latin typeface="PMingLiU"/>
                <a:cs typeface="PMingLiU"/>
              </a:rPr>
              <a:t>viewing </a:t>
            </a:r>
            <a:r>
              <a:rPr sz="900" spc="85" dirty="0">
                <a:latin typeface="PMingLiU"/>
                <a:cs typeface="PMingLiU"/>
              </a:rPr>
              <a:t>angle</a:t>
            </a:r>
            <a:r>
              <a:rPr sz="900" spc="85" dirty="0">
                <a:latin typeface="Tahoma"/>
                <a:cs typeface="Tahoma"/>
              </a:rPr>
              <a:t>) </a:t>
            </a:r>
            <a:r>
              <a:rPr sz="900" dirty="0">
                <a:latin typeface="Tahoma"/>
                <a:cs typeface="Tahoma"/>
              </a:rPr>
              <a:t>that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spc="-15" dirty="0">
                <a:latin typeface="Tahoma"/>
                <a:cs typeface="Tahoma"/>
              </a:rPr>
              <a:t>highly  </a:t>
            </a:r>
            <a:r>
              <a:rPr sz="900" spc="-25" dirty="0">
                <a:latin typeface="Tahoma"/>
                <a:cs typeface="Tahoma"/>
              </a:rPr>
              <a:t>correlated </a:t>
            </a:r>
            <a:r>
              <a:rPr sz="900" spc="-5" dirty="0">
                <a:latin typeface="Tahoma"/>
                <a:cs typeface="Tahoma"/>
              </a:rPr>
              <a:t>with </a:t>
            </a:r>
            <a:r>
              <a:rPr sz="900" spc="-20" dirty="0">
                <a:latin typeface="Tahoma"/>
                <a:cs typeface="Tahoma"/>
              </a:rPr>
              <a:t>the </a:t>
            </a:r>
            <a:r>
              <a:rPr sz="900" spc="-15" dirty="0">
                <a:latin typeface="Tahoma"/>
                <a:cs typeface="Tahoma"/>
              </a:rPr>
              <a:t>product </a:t>
            </a:r>
            <a:r>
              <a:rPr sz="900" spc="-25" dirty="0">
                <a:latin typeface="Tahoma"/>
                <a:cs typeface="Tahoma"/>
              </a:rPr>
              <a:t>category (e.g.,</a:t>
            </a:r>
            <a:r>
              <a:rPr sz="900" spc="-20" dirty="0">
                <a:latin typeface="Tahoma"/>
                <a:cs typeface="Tahoma"/>
              </a:rPr>
              <a:t> </a:t>
            </a:r>
            <a:r>
              <a:rPr sz="900" spc="80" dirty="0">
                <a:latin typeface="PMingLiU"/>
                <a:cs typeface="PMingLiU"/>
              </a:rPr>
              <a:t>Tablet</a:t>
            </a:r>
            <a:r>
              <a:rPr sz="900" spc="80" dirty="0">
                <a:latin typeface="Tahoma"/>
                <a:cs typeface="Tahoma"/>
              </a:rPr>
              <a:t>).</a:t>
            </a:r>
            <a:endParaRPr sz="900">
              <a:latin typeface="Tahoma"/>
              <a:cs typeface="Tahoma"/>
            </a:endParaRPr>
          </a:p>
          <a:p>
            <a:pPr marL="159385" marR="114300" indent="-121920">
              <a:lnSpc>
                <a:spcPct val="101499"/>
              </a:lnSpc>
              <a:buClr>
                <a:srgbClr val="3333B2"/>
              </a:buClr>
              <a:buFont typeface="Meiryo"/>
              <a:buChar char="•"/>
              <a:tabLst>
                <a:tab pos="160020" algn="l"/>
              </a:tabLst>
            </a:pPr>
            <a:r>
              <a:rPr sz="900" spc="-10" dirty="0">
                <a:latin typeface="Tahoma"/>
                <a:cs typeface="Tahoma"/>
              </a:rPr>
              <a:t>Aspects </a:t>
            </a:r>
            <a:r>
              <a:rPr sz="900" spc="-25" dirty="0">
                <a:latin typeface="Tahoma"/>
                <a:cs typeface="Tahoma"/>
              </a:rPr>
              <a:t>(e.g., </a:t>
            </a:r>
            <a:r>
              <a:rPr sz="900" spc="80" dirty="0">
                <a:latin typeface="PMingLiU"/>
                <a:cs typeface="PMingLiU"/>
              </a:rPr>
              <a:t>viewing </a:t>
            </a:r>
            <a:r>
              <a:rPr sz="900" spc="85" dirty="0">
                <a:latin typeface="PMingLiU"/>
                <a:cs typeface="PMingLiU"/>
              </a:rPr>
              <a:t>angle</a:t>
            </a:r>
            <a:r>
              <a:rPr sz="900" spc="85" dirty="0">
                <a:latin typeface="Tahoma"/>
                <a:cs typeface="Tahoma"/>
              </a:rPr>
              <a:t>)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spc="-25" dirty="0">
                <a:latin typeface="Tahoma"/>
                <a:cs typeface="Tahoma"/>
              </a:rPr>
              <a:t>sentiments (e.g., </a:t>
            </a:r>
            <a:r>
              <a:rPr sz="900" spc="50" dirty="0">
                <a:latin typeface="PMingLiU"/>
                <a:cs typeface="PMingLiU"/>
              </a:rPr>
              <a:t>wide</a:t>
            </a:r>
            <a:r>
              <a:rPr sz="900" spc="50" dirty="0">
                <a:latin typeface="Tahoma"/>
                <a:cs typeface="Tahoma"/>
              </a:rPr>
              <a:t>) </a:t>
            </a:r>
            <a:r>
              <a:rPr sz="900" spc="-25" dirty="0">
                <a:latin typeface="Tahoma"/>
                <a:cs typeface="Tahoma"/>
              </a:rPr>
              <a:t>can </a:t>
            </a:r>
            <a:r>
              <a:rPr sz="900" spc="-35" dirty="0">
                <a:latin typeface="Tahoma"/>
                <a:cs typeface="Tahoma"/>
              </a:rPr>
              <a:t>be </a:t>
            </a:r>
            <a:r>
              <a:rPr sz="900" spc="-15" dirty="0">
                <a:latin typeface="Tahoma"/>
                <a:cs typeface="Tahoma"/>
              </a:rPr>
              <a:t>robustly  identified via mutual</a:t>
            </a:r>
            <a:r>
              <a:rPr sz="900" spc="100" dirty="0">
                <a:latin typeface="Tahoma"/>
                <a:cs typeface="Tahoma"/>
              </a:rPr>
              <a:t> </a:t>
            </a:r>
            <a:r>
              <a:rPr sz="900" spc="-25" dirty="0">
                <a:latin typeface="Tahoma"/>
                <a:cs typeface="Tahoma"/>
              </a:rPr>
              <a:t>reinforcement</a:t>
            </a:r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Sentiment Quantification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7647" y="548365"/>
            <a:ext cx="4241165" cy="798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marR="247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52400" algn="l"/>
              </a:tabLst>
            </a:pPr>
            <a:r>
              <a:rPr sz="1000" spc="-75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many </a:t>
            </a:r>
            <a:r>
              <a:rPr sz="1000" spc="-30" dirty="0">
                <a:latin typeface="Tahoma"/>
                <a:cs typeface="Tahoma"/>
              </a:rPr>
              <a:t>applications of </a:t>
            </a:r>
            <a:r>
              <a:rPr sz="1000" spc="-35" dirty="0">
                <a:latin typeface="Tahoma"/>
                <a:cs typeface="Tahoma"/>
              </a:rPr>
              <a:t>sentiment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40" dirty="0">
                <a:latin typeface="Tahoma"/>
                <a:cs typeface="Tahoma"/>
              </a:rPr>
              <a:t>(e.g., </a:t>
            </a:r>
            <a:r>
              <a:rPr sz="1000" spc="-45" dirty="0">
                <a:latin typeface="Tahoma"/>
                <a:cs typeface="Tahoma"/>
              </a:rPr>
              <a:t>market </a:t>
            </a:r>
            <a:r>
              <a:rPr sz="1000" spc="-50" dirty="0">
                <a:latin typeface="Tahoma"/>
                <a:cs typeface="Tahoma"/>
              </a:rPr>
              <a:t>research, </a:t>
            </a:r>
            <a:r>
              <a:rPr sz="1000" spc="-25" dirty="0">
                <a:latin typeface="Tahoma"/>
                <a:cs typeface="Tahoma"/>
              </a:rPr>
              <a:t>social  </a:t>
            </a:r>
            <a:r>
              <a:rPr sz="1000" spc="-45" dirty="0">
                <a:latin typeface="Tahoma"/>
                <a:cs typeface="Tahoma"/>
              </a:rPr>
              <a:t>sciences, </a:t>
            </a:r>
            <a:r>
              <a:rPr sz="1000" spc="-10" dirty="0">
                <a:latin typeface="Tahoma"/>
                <a:cs typeface="Tahoma"/>
              </a:rPr>
              <a:t>political </a:t>
            </a:r>
            <a:r>
              <a:rPr sz="1000" spc="-40" dirty="0">
                <a:latin typeface="Tahoma"/>
                <a:cs typeface="Tahoma"/>
              </a:rPr>
              <a:t>sciences), </a:t>
            </a:r>
            <a:r>
              <a:rPr sz="1000" spc="-30" dirty="0">
                <a:latin typeface="Tahoma"/>
                <a:cs typeface="Tahoma"/>
              </a:rPr>
              <a:t>estimating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relative </a:t>
            </a:r>
            <a:r>
              <a:rPr sz="1000" spc="-35" dirty="0">
                <a:latin typeface="Tahoma"/>
                <a:cs typeface="Tahoma"/>
              </a:rPr>
              <a:t>proportions </a:t>
            </a:r>
            <a:r>
              <a:rPr sz="1000" spc="-30" dirty="0">
                <a:latin typeface="Tahoma"/>
                <a:cs typeface="Tahoma"/>
              </a:rPr>
              <a:t>of</a:t>
            </a:r>
            <a:r>
              <a:rPr sz="1000" spc="165" dirty="0">
                <a:latin typeface="Tahoma"/>
                <a:cs typeface="Tahoma"/>
              </a:rPr>
              <a:t> </a:t>
            </a:r>
            <a:r>
              <a:rPr sz="1000" spc="85" dirty="0">
                <a:latin typeface="Arial"/>
                <a:cs typeface="Arial"/>
              </a:rPr>
              <a:t>Positive</a:t>
            </a:r>
            <a:endParaRPr sz="1000">
              <a:latin typeface="Arial"/>
              <a:cs typeface="Arial"/>
            </a:endParaRPr>
          </a:p>
          <a:p>
            <a:pPr marL="151765" marR="111760">
              <a:lnSpc>
                <a:spcPts val="1200"/>
              </a:lnSpc>
              <a:spcBef>
                <a:spcPts val="30"/>
              </a:spcBef>
            </a:pP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60" dirty="0">
                <a:latin typeface="Arial"/>
                <a:cs typeface="Arial"/>
              </a:rPr>
              <a:t>Neutral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25" dirty="0">
                <a:latin typeface="Arial"/>
                <a:cs typeface="Arial"/>
              </a:rPr>
              <a:t>Negative </a:t>
            </a:r>
            <a:r>
              <a:rPr sz="1000" spc="-40" dirty="0">
                <a:latin typeface="Tahoma"/>
                <a:cs typeface="Tahoma"/>
              </a:rPr>
              <a:t>documents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3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real </a:t>
            </a:r>
            <a:r>
              <a:rPr sz="1000" spc="-45" dirty="0">
                <a:latin typeface="Tahoma"/>
                <a:cs typeface="Tahoma"/>
              </a:rPr>
              <a:t>goal;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30" dirty="0">
                <a:latin typeface="Tahoma"/>
                <a:cs typeface="Tahoma"/>
              </a:rPr>
              <a:t>is called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sentiment 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</a:rPr>
              <a:t>quantification</a:t>
            </a:r>
            <a:r>
              <a:rPr sz="1050" spc="-30" baseline="27777" dirty="0">
                <a:latin typeface="Arial"/>
                <a:cs typeface="Arial"/>
              </a:rPr>
              <a:t>10</a:t>
            </a:r>
            <a:endParaRPr sz="1050" baseline="27777">
              <a:latin typeface="Arial"/>
              <a:cs typeface="Arial"/>
            </a:endParaRPr>
          </a:p>
          <a:p>
            <a:pPr marL="404495" lvl="1" indent="-122555">
              <a:lnSpc>
                <a:spcPct val="100000"/>
              </a:lnSpc>
              <a:spcBef>
                <a:spcPts val="175"/>
              </a:spcBef>
              <a:buClr>
                <a:srgbClr val="3333B2"/>
              </a:buClr>
              <a:buFont typeface="Meiryo"/>
              <a:buChar char="•"/>
              <a:tabLst>
                <a:tab pos="405130" algn="l"/>
              </a:tabLst>
            </a:pPr>
            <a:r>
              <a:rPr sz="900" spc="-10" dirty="0">
                <a:latin typeface="Tahoma"/>
                <a:cs typeface="Tahoma"/>
              </a:rPr>
              <a:t>E.g., </a:t>
            </a:r>
            <a:r>
              <a:rPr sz="900" spc="-35" dirty="0">
                <a:latin typeface="Tahoma"/>
                <a:cs typeface="Tahoma"/>
              </a:rPr>
              <a:t>tweets, </a:t>
            </a:r>
            <a:r>
              <a:rPr sz="900" spc="-15" dirty="0">
                <a:latin typeface="Tahoma"/>
                <a:cs typeface="Tahoma"/>
              </a:rPr>
              <a:t>product</a:t>
            </a:r>
            <a:r>
              <a:rPr sz="900" spc="114" dirty="0">
                <a:latin typeface="Tahoma"/>
                <a:cs typeface="Tahoma"/>
              </a:rPr>
              <a:t> </a:t>
            </a:r>
            <a:r>
              <a:rPr sz="900" spc="-35" dirty="0">
                <a:latin typeface="Tahoma"/>
                <a:cs typeface="Tahoma"/>
              </a:rPr>
              <a:t>reviews</a:t>
            </a:r>
            <a:endParaRPr sz="900">
              <a:latin typeface="Tahoma"/>
              <a:cs typeface="Tahom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033" y="1434934"/>
            <a:ext cx="2393899" cy="170687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26530" y="3195853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27647" y="3204401"/>
            <a:ext cx="402717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spc="22" baseline="27777" dirty="0">
                <a:latin typeface="Arial"/>
                <a:cs typeface="Arial"/>
              </a:rPr>
              <a:t>10</a:t>
            </a:r>
            <a:r>
              <a:rPr sz="800" spc="15" dirty="0">
                <a:latin typeface="Arial"/>
                <a:cs typeface="Arial"/>
              </a:rPr>
              <a:t>A. </a:t>
            </a:r>
            <a:r>
              <a:rPr sz="800" spc="-15" dirty="0">
                <a:latin typeface="Arial"/>
                <a:cs typeface="Arial"/>
              </a:rPr>
              <a:t>Esuli </a:t>
            </a:r>
            <a:r>
              <a:rPr sz="800" spc="-20" dirty="0">
                <a:latin typeface="Arial"/>
                <a:cs typeface="Arial"/>
              </a:rPr>
              <a:t>and </a:t>
            </a:r>
            <a:r>
              <a:rPr sz="800" dirty="0">
                <a:latin typeface="Arial"/>
                <a:cs typeface="Arial"/>
              </a:rPr>
              <a:t>F. </a:t>
            </a:r>
            <a:r>
              <a:rPr sz="800" spc="-15" dirty="0">
                <a:latin typeface="Arial"/>
                <a:cs typeface="Arial"/>
              </a:rPr>
              <a:t>Sebastiani. </a:t>
            </a:r>
            <a:r>
              <a:rPr sz="800" spc="-5" dirty="0">
                <a:latin typeface="Arial"/>
                <a:cs typeface="Arial"/>
              </a:rPr>
              <a:t>Sentiment </a:t>
            </a:r>
            <a:r>
              <a:rPr sz="800" spc="5" dirty="0">
                <a:latin typeface="Arial"/>
                <a:cs typeface="Arial"/>
              </a:rPr>
              <a:t>Quantification. </a:t>
            </a:r>
            <a:r>
              <a:rPr sz="800" i="1" spc="-20" dirty="0">
                <a:latin typeface="Arial"/>
                <a:cs typeface="Arial"/>
              </a:rPr>
              <a:t>IEEE </a:t>
            </a:r>
            <a:r>
              <a:rPr sz="800" i="1" spc="5" dirty="0">
                <a:latin typeface="Arial"/>
                <a:cs typeface="Arial"/>
                <a:hlinkClick r:id="rId3" action="ppaction://hlinksldjump"/>
              </a:rPr>
              <a:t>Intelligent </a:t>
            </a:r>
            <a:r>
              <a:rPr sz="800" i="1" spc="-25" dirty="0">
                <a:latin typeface="Arial"/>
                <a:cs typeface="Arial"/>
                <a:hlinkClick r:id="rId4" action="ppaction://hlinksldjump"/>
              </a:rPr>
              <a:t>Systems</a:t>
            </a:r>
            <a:r>
              <a:rPr sz="800" spc="-25" dirty="0">
                <a:latin typeface="Arial"/>
                <a:cs typeface="Arial"/>
                <a:hlinkClick r:id="rId4" action="ppaction://hlinksldjump"/>
              </a:rPr>
              <a:t>,</a:t>
            </a:r>
            <a:r>
              <a:rPr sz="800" spc="50" dirty="0">
                <a:latin typeface="Arial"/>
                <a:cs typeface="Arial"/>
                <a:hlinkClick r:id="rId4" action="ppaction://hlinksldjump"/>
              </a:rPr>
              <a:t> </a:t>
            </a:r>
            <a:r>
              <a:rPr sz="800" spc="-15" dirty="0">
                <a:latin typeface="Arial"/>
                <a:cs typeface="Arial"/>
                <a:hlinkClick r:id="rId4" action="ppaction://hlinksldjump"/>
              </a:rPr>
              <a:t>2010</a:t>
            </a:r>
            <a:r>
              <a:rPr sz="800" u="heavy" spc="-15" dirty="0">
                <a:uFill>
                  <a:solidFill>
                    <a:srgbClr val="ADADE0"/>
                  </a:solidFill>
                </a:uFill>
                <a:latin typeface="Arial"/>
                <a:cs typeface="Arial"/>
                <a:hlinkClick r:id="rId4" action="ppaction://hlinksldjump"/>
              </a:rPr>
              <a:t>.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Advanced </a:t>
            </a:r>
            <a:r>
              <a:rPr sz="1400" spc="-35" dirty="0">
                <a:solidFill>
                  <a:srgbClr val="3333B2"/>
                </a:solidFill>
              </a:rPr>
              <a:t>Topics </a:t>
            </a:r>
            <a:r>
              <a:rPr sz="1400" spc="-30" dirty="0">
                <a:solidFill>
                  <a:srgbClr val="3333B2"/>
                </a:solidFill>
              </a:rPr>
              <a:t>in </a:t>
            </a:r>
            <a:r>
              <a:rPr sz="1400" spc="-40" dirty="0">
                <a:solidFill>
                  <a:srgbClr val="3333B2"/>
                </a:solidFill>
              </a:rPr>
              <a:t>Sentiment</a:t>
            </a:r>
            <a:r>
              <a:rPr sz="1400" spc="229" dirty="0">
                <a:solidFill>
                  <a:srgbClr val="3333B2"/>
                </a:solidFill>
              </a:rPr>
              <a:t> </a:t>
            </a:r>
            <a:r>
              <a:rPr sz="1400" spc="-35" dirty="0">
                <a:solidFill>
                  <a:srgbClr val="3333B2"/>
                </a:solidFill>
              </a:rPr>
              <a:t>Analysis</a:t>
            </a:r>
            <a:endParaRPr sz="1400" dirty="0"/>
          </a:p>
        </p:txBody>
      </p:sp>
      <p:sp>
        <p:nvSpPr>
          <p:cNvPr id="3" name="object 3"/>
          <p:cNvSpPr txBox="1"/>
          <p:nvPr/>
        </p:nvSpPr>
        <p:spPr>
          <a:xfrm>
            <a:off x="214947" y="1091798"/>
            <a:ext cx="4091940" cy="139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0" dirty="0">
                <a:latin typeface="Tahoma"/>
                <a:cs typeface="Tahoma"/>
              </a:rPr>
              <a:t>Automatic </a:t>
            </a:r>
            <a:r>
              <a:rPr sz="1000" spc="-40" dirty="0">
                <a:latin typeface="Tahoma"/>
                <a:cs typeface="Tahoma"/>
              </a:rPr>
              <a:t>generation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35" dirty="0">
                <a:latin typeface="Tahoma"/>
                <a:cs typeface="Tahoma"/>
              </a:rPr>
              <a:t>context-sensitive</a:t>
            </a:r>
            <a:r>
              <a:rPr sz="1000" spc="15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lexicons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119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55" dirty="0">
                <a:latin typeface="Tahoma"/>
                <a:cs typeface="Tahoma"/>
              </a:rPr>
              <a:t>Lexemes </a:t>
            </a:r>
            <a:r>
              <a:rPr sz="1000" spc="-60" dirty="0">
                <a:latin typeface="Tahoma"/>
                <a:cs typeface="Tahoma"/>
              </a:rPr>
              <a:t>as </a:t>
            </a:r>
            <a:r>
              <a:rPr sz="1000" spc="-40" dirty="0">
                <a:latin typeface="Tahoma"/>
                <a:cs typeface="Tahoma"/>
              </a:rPr>
              <a:t>complex </a:t>
            </a:r>
            <a:r>
              <a:rPr sz="1000" spc="-35" dirty="0">
                <a:latin typeface="Tahoma"/>
                <a:cs typeface="Tahoma"/>
              </a:rPr>
              <a:t>objects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sentiment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lexicons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119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10" dirty="0">
                <a:latin typeface="Tahoma"/>
                <a:cs typeface="Tahoma"/>
              </a:rPr>
              <a:t>Making </a:t>
            </a:r>
            <a:r>
              <a:rPr sz="1000" spc="-70" dirty="0">
                <a:latin typeface="Tahoma"/>
                <a:cs typeface="Tahoma"/>
              </a:rPr>
              <a:t>sense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50" dirty="0">
                <a:latin typeface="Tahoma"/>
                <a:cs typeface="Tahoma"/>
              </a:rPr>
              <a:t>sarcasm </a:t>
            </a:r>
            <a:r>
              <a:rPr sz="1000" spc="114" dirty="0">
                <a:latin typeface="Tahoma"/>
                <a:cs typeface="Tahoma"/>
              </a:rPr>
              <a:t>/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irony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119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25" dirty="0">
                <a:latin typeface="Tahoma"/>
                <a:cs typeface="Tahoma"/>
              </a:rPr>
              <a:t>Detecting </a:t>
            </a:r>
            <a:r>
              <a:rPr sz="1000" spc="-35" dirty="0">
                <a:latin typeface="Tahoma"/>
                <a:cs typeface="Tahoma"/>
              </a:rPr>
              <a:t>emotion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5" dirty="0">
                <a:latin typeface="Tahoma"/>
                <a:cs typeface="Tahoma"/>
              </a:rPr>
              <a:t>sentiment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audio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45" dirty="0">
                <a:latin typeface="Tahoma"/>
                <a:cs typeface="Tahoma"/>
              </a:rPr>
              <a:t>video </a:t>
            </a:r>
            <a:r>
              <a:rPr sz="1000" spc="-40" dirty="0">
                <a:latin typeface="Tahoma"/>
                <a:cs typeface="Tahoma"/>
              </a:rPr>
              <a:t>using non-verbal</a:t>
            </a:r>
            <a:r>
              <a:rPr sz="1000" spc="2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features</a:t>
            </a:r>
            <a:endParaRPr sz="1000">
              <a:latin typeface="Tahoma"/>
              <a:cs typeface="Tahoma"/>
            </a:endParaRPr>
          </a:p>
          <a:p>
            <a:pPr marL="164465" indent="-127000">
              <a:lnSpc>
                <a:spcPct val="100000"/>
              </a:lnSpc>
              <a:spcBef>
                <a:spcPts val="119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40" dirty="0">
                <a:latin typeface="Tahoma"/>
                <a:cs typeface="Tahoma"/>
              </a:rPr>
              <a:t>Cross-domain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5" dirty="0">
                <a:latin typeface="Tahoma"/>
                <a:cs typeface="Tahoma"/>
              </a:rPr>
              <a:t>cross-lingual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30" dirty="0">
                <a:latin typeface="Tahoma"/>
                <a:cs typeface="Tahoma"/>
              </a:rPr>
              <a:t>cross-cultural </a:t>
            </a:r>
            <a:r>
              <a:rPr sz="1000" spc="-35" dirty="0">
                <a:latin typeface="Tahoma"/>
                <a:cs typeface="Tahoma"/>
              </a:rPr>
              <a:t>sentiment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analysis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35" dirty="0">
                <a:solidFill>
                  <a:srgbClr val="3333B2"/>
                </a:solidFill>
              </a:rPr>
              <a:t>Further</a:t>
            </a:r>
            <a:r>
              <a:rPr sz="1400" spc="25" dirty="0">
                <a:solidFill>
                  <a:srgbClr val="3333B2"/>
                </a:solidFill>
              </a:rPr>
              <a:t> </a:t>
            </a:r>
            <a:r>
              <a:rPr sz="1400" spc="-50" dirty="0">
                <a:solidFill>
                  <a:srgbClr val="3333B2"/>
                </a:solidFill>
              </a:rPr>
              <a:t>Reading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214947" y="847046"/>
            <a:ext cx="4304665" cy="192151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64465" indent="-127000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50" dirty="0">
                <a:latin typeface="Tahoma"/>
                <a:cs typeface="Tahoma"/>
              </a:rPr>
              <a:t>General:</a:t>
            </a:r>
            <a:endParaRPr sz="1000">
              <a:latin typeface="Tahoma"/>
              <a:cs typeface="Tahoma"/>
            </a:endParaRPr>
          </a:p>
          <a:p>
            <a:pPr marL="417195" marR="30480" lvl="1" indent="-121920">
              <a:lnSpc>
                <a:spcPct val="130500"/>
              </a:lnSpc>
              <a:spcBef>
                <a:spcPts val="335"/>
              </a:spcBef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15" dirty="0">
                <a:latin typeface="Arial"/>
                <a:cs typeface="Arial"/>
              </a:rPr>
              <a:t>B. </a:t>
            </a:r>
            <a:r>
              <a:rPr sz="700" spc="-15" dirty="0">
                <a:latin typeface="Arial"/>
                <a:cs typeface="Arial"/>
              </a:rPr>
              <a:t>Pang, </a:t>
            </a:r>
            <a:r>
              <a:rPr sz="700" spc="10" dirty="0">
                <a:latin typeface="Arial"/>
                <a:cs typeface="Arial"/>
              </a:rPr>
              <a:t>L. </a:t>
            </a:r>
            <a:r>
              <a:rPr sz="700" spc="-25" dirty="0">
                <a:latin typeface="Arial"/>
                <a:cs typeface="Arial"/>
              </a:rPr>
              <a:t>Lee: </a:t>
            </a:r>
            <a:r>
              <a:rPr sz="700" dirty="0">
                <a:latin typeface="Arial"/>
                <a:cs typeface="Arial"/>
              </a:rPr>
              <a:t>Opinion </a:t>
            </a:r>
            <a:r>
              <a:rPr sz="700" spc="10" dirty="0">
                <a:latin typeface="Arial"/>
                <a:cs typeface="Arial"/>
              </a:rPr>
              <a:t>Mining </a:t>
            </a:r>
            <a:r>
              <a:rPr sz="700" spc="-20" dirty="0">
                <a:latin typeface="Arial"/>
                <a:cs typeface="Arial"/>
              </a:rPr>
              <a:t>and </a:t>
            </a:r>
            <a:r>
              <a:rPr sz="700" spc="-5" dirty="0">
                <a:latin typeface="Arial"/>
                <a:cs typeface="Arial"/>
              </a:rPr>
              <a:t>Sentiment </a:t>
            </a:r>
            <a:r>
              <a:rPr sz="700" spc="-15" dirty="0">
                <a:latin typeface="Arial"/>
                <a:cs typeface="Arial"/>
              </a:rPr>
              <a:t>Analysis. </a:t>
            </a:r>
            <a:r>
              <a:rPr sz="700" i="1" spc="-10" dirty="0">
                <a:latin typeface="Arial"/>
                <a:cs typeface="Arial"/>
              </a:rPr>
              <a:t>Foundations </a:t>
            </a:r>
            <a:r>
              <a:rPr sz="700" i="1" spc="-20" dirty="0">
                <a:latin typeface="Arial"/>
                <a:cs typeface="Arial"/>
              </a:rPr>
              <a:t>and Trends </a:t>
            </a:r>
            <a:r>
              <a:rPr sz="700" i="1" spc="5" dirty="0">
                <a:latin typeface="Arial"/>
                <a:cs typeface="Arial"/>
              </a:rPr>
              <a:t>in </a:t>
            </a:r>
            <a:r>
              <a:rPr sz="700" i="1" dirty="0">
                <a:latin typeface="Arial"/>
                <a:cs typeface="Arial"/>
              </a:rPr>
              <a:t>Information  </a:t>
            </a:r>
            <a:r>
              <a:rPr sz="700" i="1" spc="-5" dirty="0">
                <a:latin typeface="Arial"/>
                <a:cs typeface="Arial"/>
              </a:rPr>
              <a:t>Retrieval</a:t>
            </a:r>
            <a:r>
              <a:rPr sz="700" spc="-5" dirty="0">
                <a:latin typeface="Arial"/>
                <a:cs typeface="Arial"/>
              </a:rPr>
              <a:t>,</a:t>
            </a:r>
            <a:r>
              <a:rPr sz="700" spc="4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2007.</a:t>
            </a:r>
            <a:endParaRPr sz="700">
              <a:latin typeface="Arial"/>
              <a:cs typeface="Arial"/>
            </a:endParaRPr>
          </a:p>
          <a:p>
            <a:pPr marL="417195" lvl="1" indent="-122555">
              <a:lnSpc>
                <a:spcPct val="100000"/>
              </a:lnSpc>
              <a:spcBef>
                <a:spcPts val="254"/>
              </a:spcBef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15" dirty="0">
                <a:latin typeface="Arial"/>
                <a:cs typeface="Arial"/>
              </a:rPr>
              <a:t>B. </a:t>
            </a:r>
            <a:r>
              <a:rPr sz="700" spc="5" dirty="0">
                <a:latin typeface="Arial"/>
                <a:cs typeface="Arial"/>
              </a:rPr>
              <a:t>Liu: </a:t>
            </a:r>
            <a:r>
              <a:rPr sz="700" i="1" spc="-5" dirty="0">
                <a:latin typeface="Arial"/>
                <a:cs typeface="Arial"/>
              </a:rPr>
              <a:t>Sentiment </a:t>
            </a:r>
            <a:r>
              <a:rPr sz="700" i="1" spc="-15" dirty="0">
                <a:latin typeface="Arial"/>
                <a:cs typeface="Arial"/>
              </a:rPr>
              <a:t>Analysis </a:t>
            </a:r>
            <a:r>
              <a:rPr sz="700" i="1" spc="-20" dirty="0">
                <a:latin typeface="Arial"/>
                <a:cs typeface="Arial"/>
              </a:rPr>
              <a:t>and </a:t>
            </a:r>
            <a:r>
              <a:rPr sz="700" i="1" dirty="0">
                <a:latin typeface="Arial"/>
                <a:cs typeface="Arial"/>
              </a:rPr>
              <a:t>Opinion </a:t>
            </a:r>
            <a:r>
              <a:rPr sz="700" i="1" spc="10" dirty="0">
                <a:latin typeface="Arial"/>
                <a:cs typeface="Arial"/>
              </a:rPr>
              <a:t>Mining</a:t>
            </a:r>
            <a:r>
              <a:rPr sz="700" spc="10" dirty="0">
                <a:latin typeface="Arial"/>
                <a:cs typeface="Arial"/>
              </a:rPr>
              <a:t>. </a:t>
            </a:r>
            <a:r>
              <a:rPr sz="700" spc="-5" dirty="0">
                <a:latin typeface="Arial"/>
                <a:cs typeface="Arial"/>
              </a:rPr>
              <a:t>Morgan </a:t>
            </a:r>
            <a:r>
              <a:rPr sz="700" spc="90" dirty="0">
                <a:latin typeface="Arial"/>
                <a:cs typeface="Arial"/>
              </a:rPr>
              <a:t>&amp; </a:t>
            </a:r>
            <a:r>
              <a:rPr sz="700" spc="-10" dirty="0">
                <a:latin typeface="Arial"/>
                <a:cs typeface="Arial"/>
              </a:rPr>
              <a:t>Claypool </a:t>
            </a:r>
            <a:r>
              <a:rPr sz="700" spc="-15" dirty="0">
                <a:latin typeface="Arial"/>
                <a:cs typeface="Arial"/>
              </a:rPr>
              <a:t>Publishers,</a:t>
            </a:r>
            <a:r>
              <a:rPr sz="700" spc="-8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2012.</a:t>
            </a:r>
            <a:endParaRPr sz="700">
              <a:latin typeface="Arial"/>
              <a:cs typeface="Arial"/>
            </a:endParaRPr>
          </a:p>
          <a:p>
            <a:pPr marL="417195" marR="134620" lvl="1" indent="-121920">
              <a:lnSpc>
                <a:spcPct val="130500"/>
              </a:lnSpc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-10" dirty="0">
                <a:latin typeface="Arial"/>
                <a:cs typeface="Arial"/>
              </a:rPr>
              <a:t>R. </a:t>
            </a:r>
            <a:r>
              <a:rPr sz="700" spc="-15" dirty="0">
                <a:latin typeface="Arial"/>
                <a:cs typeface="Arial"/>
              </a:rPr>
              <a:t>Feldman: </a:t>
            </a:r>
            <a:r>
              <a:rPr sz="700" spc="-25" dirty="0">
                <a:latin typeface="Arial"/>
                <a:cs typeface="Arial"/>
              </a:rPr>
              <a:t>Techniques </a:t>
            </a:r>
            <a:r>
              <a:rPr sz="700" spc="-20" dirty="0">
                <a:latin typeface="Arial"/>
                <a:cs typeface="Arial"/>
              </a:rPr>
              <a:t>and </a:t>
            </a:r>
            <a:r>
              <a:rPr sz="700" spc="-5" dirty="0">
                <a:latin typeface="Arial"/>
                <a:cs typeface="Arial"/>
              </a:rPr>
              <a:t>applications </a:t>
            </a:r>
            <a:r>
              <a:rPr sz="700" dirty="0">
                <a:latin typeface="Arial"/>
                <a:cs typeface="Arial"/>
              </a:rPr>
              <a:t>for </a:t>
            </a:r>
            <a:r>
              <a:rPr sz="700" spc="-5" dirty="0">
                <a:latin typeface="Arial"/>
                <a:cs typeface="Arial"/>
              </a:rPr>
              <a:t>sentiment </a:t>
            </a:r>
            <a:r>
              <a:rPr sz="700" spc="-20" dirty="0">
                <a:latin typeface="Arial"/>
                <a:cs typeface="Arial"/>
              </a:rPr>
              <a:t>analysis. </a:t>
            </a:r>
            <a:r>
              <a:rPr sz="700" i="1" spc="-15" dirty="0">
                <a:latin typeface="Arial"/>
                <a:cs typeface="Arial"/>
              </a:rPr>
              <a:t>Communications </a:t>
            </a:r>
            <a:r>
              <a:rPr sz="700" i="1" spc="5" dirty="0">
                <a:latin typeface="Arial"/>
                <a:cs typeface="Arial"/>
              </a:rPr>
              <a:t>of </a:t>
            </a:r>
            <a:r>
              <a:rPr sz="700" i="1" dirty="0">
                <a:latin typeface="Arial"/>
                <a:cs typeface="Arial"/>
              </a:rPr>
              <a:t>the </a:t>
            </a:r>
            <a:r>
              <a:rPr sz="700" i="1" spc="10" dirty="0">
                <a:latin typeface="Arial"/>
                <a:cs typeface="Arial"/>
              </a:rPr>
              <a:t>ACM</a:t>
            </a:r>
            <a:r>
              <a:rPr sz="700" spc="10" dirty="0">
                <a:latin typeface="Arial"/>
                <a:cs typeface="Arial"/>
              </a:rPr>
              <a:t>,  </a:t>
            </a:r>
            <a:r>
              <a:rPr sz="700" spc="-15" dirty="0">
                <a:latin typeface="Arial"/>
                <a:cs typeface="Arial"/>
              </a:rPr>
              <a:t>2013.</a:t>
            </a:r>
            <a:endParaRPr sz="700">
              <a:latin typeface="Arial"/>
              <a:cs typeface="Arial"/>
            </a:endParaRPr>
          </a:p>
          <a:p>
            <a:pPr marL="417195" lvl="1" indent="-122555">
              <a:lnSpc>
                <a:spcPct val="100000"/>
              </a:lnSpc>
              <a:spcBef>
                <a:spcPts val="254"/>
              </a:spcBef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-15" dirty="0">
                <a:latin typeface="Arial"/>
                <a:cs typeface="Arial"/>
              </a:rPr>
              <a:t>C. </a:t>
            </a:r>
            <a:r>
              <a:rPr sz="700" spc="-10" dirty="0">
                <a:latin typeface="Arial"/>
                <a:cs typeface="Arial"/>
              </a:rPr>
              <a:t>Aggarwal: Chapter </a:t>
            </a:r>
            <a:r>
              <a:rPr sz="700" spc="-20" dirty="0">
                <a:latin typeface="Arial"/>
                <a:cs typeface="Arial"/>
              </a:rPr>
              <a:t>13 </a:t>
            </a:r>
            <a:r>
              <a:rPr sz="700" spc="5" dirty="0">
                <a:latin typeface="Arial"/>
                <a:cs typeface="Arial"/>
              </a:rPr>
              <a:t>of </a:t>
            </a:r>
            <a:r>
              <a:rPr sz="700" i="1" spc="-10" dirty="0">
                <a:latin typeface="Arial"/>
                <a:cs typeface="Arial"/>
              </a:rPr>
              <a:t>Machine </a:t>
            </a:r>
            <a:r>
              <a:rPr sz="700" i="1" spc="-15" dirty="0">
                <a:latin typeface="Arial"/>
                <a:cs typeface="Arial"/>
              </a:rPr>
              <a:t>Learning </a:t>
            </a:r>
            <a:r>
              <a:rPr sz="700" i="1" dirty="0">
                <a:latin typeface="Arial"/>
                <a:cs typeface="Arial"/>
              </a:rPr>
              <a:t>for </a:t>
            </a:r>
            <a:r>
              <a:rPr sz="700" i="1" spc="5" dirty="0">
                <a:latin typeface="Arial"/>
                <a:cs typeface="Arial"/>
              </a:rPr>
              <a:t>Text</a:t>
            </a:r>
            <a:r>
              <a:rPr sz="700" spc="5" dirty="0">
                <a:latin typeface="Arial"/>
                <a:cs typeface="Arial"/>
              </a:rPr>
              <a:t>, </a:t>
            </a:r>
            <a:r>
              <a:rPr sz="700" spc="-15" dirty="0">
                <a:latin typeface="Arial"/>
                <a:cs typeface="Arial"/>
              </a:rPr>
              <a:t>Springer,</a:t>
            </a:r>
            <a:r>
              <a:rPr sz="700" spc="-5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2018.</a:t>
            </a:r>
            <a:endParaRPr sz="700">
              <a:latin typeface="Arial"/>
              <a:cs typeface="Arial"/>
            </a:endParaRPr>
          </a:p>
          <a:p>
            <a:pPr marL="164465" indent="-127000">
              <a:lnSpc>
                <a:spcPct val="100000"/>
              </a:lnSpc>
              <a:spcBef>
                <a:spcPts val="455"/>
              </a:spcBef>
              <a:buClr>
                <a:srgbClr val="3333B2"/>
              </a:buClr>
              <a:buFont typeface="Meiryo"/>
              <a:buChar char="•"/>
              <a:tabLst>
                <a:tab pos="165100" algn="l"/>
              </a:tabLst>
            </a:pPr>
            <a:r>
              <a:rPr sz="1000" spc="-30" dirty="0">
                <a:latin typeface="Tahoma"/>
                <a:cs typeface="Tahoma"/>
              </a:rPr>
              <a:t>Sentiment </a:t>
            </a:r>
            <a:r>
              <a:rPr sz="1000" spc="-40" dirty="0">
                <a:latin typeface="Tahoma"/>
                <a:cs typeface="Tahoma"/>
              </a:rPr>
              <a:t>analysis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25" dirty="0">
                <a:latin typeface="Tahoma"/>
                <a:cs typeface="Tahoma"/>
              </a:rPr>
              <a:t>social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media</a:t>
            </a:r>
            <a:endParaRPr sz="1000">
              <a:latin typeface="Tahoma"/>
              <a:cs typeface="Tahoma"/>
            </a:endParaRPr>
          </a:p>
          <a:p>
            <a:pPr marL="417195" marR="130810" lvl="1" indent="-121920">
              <a:lnSpc>
                <a:spcPct val="130500"/>
              </a:lnSpc>
              <a:spcBef>
                <a:spcPts val="340"/>
              </a:spcBef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-25" dirty="0">
                <a:latin typeface="Arial"/>
                <a:cs typeface="Arial"/>
              </a:rPr>
              <a:t>S. </a:t>
            </a:r>
            <a:r>
              <a:rPr sz="700" spc="5" dirty="0">
                <a:latin typeface="Arial"/>
                <a:cs typeface="Arial"/>
              </a:rPr>
              <a:t>Kiritchenko, </a:t>
            </a:r>
            <a:r>
              <a:rPr sz="700" spc="15" dirty="0">
                <a:latin typeface="Arial"/>
                <a:cs typeface="Arial"/>
              </a:rPr>
              <a:t>X. </a:t>
            </a:r>
            <a:r>
              <a:rPr sz="700" spc="5" dirty="0">
                <a:latin typeface="Arial"/>
                <a:cs typeface="Arial"/>
              </a:rPr>
              <a:t>Zhu, </a:t>
            </a:r>
            <a:r>
              <a:rPr sz="700" spc="-25" dirty="0">
                <a:latin typeface="Arial"/>
                <a:cs typeface="Arial"/>
              </a:rPr>
              <a:t>S. </a:t>
            </a:r>
            <a:r>
              <a:rPr sz="700" spc="-5" dirty="0">
                <a:latin typeface="Arial"/>
                <a:cs typeface="Arial"/>
              </a:rPr>
              <a:t>Mohammad: Sentiment </a:t>
            </a:r>
            <a:r>
              <a:rPr sz="700" spc="-15" dirty="0">
                <a:latin typeface="Arial"/>
                <a:cs typeface="Arial"/>
              </a:rPr>
              <a:t>Analysis </a:t>
            </a:r>
            <a:r>
              <a:rPr sz="700" spc="5" dirty="0">
                <a:latin typeface="Arial"/>
                <a:cs typeface="Arial"/>
              </a:rPr>
              <a:t>of </a:t>
            </a:r>
            <a:r>
              <a:rPr sz="700" spc="-5" dirty="0">
                <a:latin typeface="Arial"/>
                <a:cs typeface="Arial"/>
              </a:rPr>
              <a:t>Short </a:t>
            </a:r>
            <a:r>
              <a:rPr sz="700" dirty="0">
                <a:latin typeface="Arial"/>
                <a:cs typeface="Arial"/>
              </a:rPr>
              <a:t>Informal </a:t>
            </a:r>
            <a:r>
              <a:rPr sz="700" spc="-10" dirty="0">
                <a:latin typeface="Arial"/>
                <a:cs typeface="Arial"/>
              </a:rPr>
              <a:t>Texts. </a:t>
            </a:r>
            <a:r>
              <a:rPr sz="700" i="1" spc="-5" dirty="0">
                <a:latin typeface="Arial"/>
                <a:cs typeface="Arial"/>
              </a:rPr>
              <a:t>Journal </a:t>
            </a:r>
            <a:r>
              <a:rPr sz="700" i="1" spc="5" dirty="0">
                <a:latin typeface="Arial"/>
                <a:cs typeface="Arial"/>
              </a:rPr>
              <a:t>of  </a:t>
            </a:r>
            <a:r>
              <a:rPr sz="700" i="1" spc="15" dirty="0">
                <a:latin typeface="Arial"/>
                <a:cs typeface="Arial"/>
              </a:rPr>
              <a:t>Artificial </a:t>
            </a:r>
            <a:r>
              <a:rPr sz="700" i="1" spc="-10" dirty="0">
                <a:latin typeface="Arial"/>
                <a:cs typeface="Arial"/>
              </a:rPr>
              <a:t>Intelligence </a:t>
            </a:r>
            <a:r>
              <a:rPr sz="700" i="1" spc="-35" dirty="0">
                <a:latin typeface="Arial"/>
                <a:cs typeface="Arial"/>
              </a:rPr>
              <a:t>Research </a:t>
            </a:r>
            <a:r>
              <a:rPr sz="700" spc="-10" dirty="0">
                <a:latin typeface="Arial"/>
                <a:cs typeface="Arial"/>
              </a:rPr>
              <a:t>50,</a:t>
            </a:r>
            <a:r>
              <a:rPr sz="700" spc="80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2014.</a:t>
            </a:r>
            <a:endParaRPr sz="700">
              <a:latin typeface="Arial"/>
              <a:cs typeface="Arial"/>
            </a:endParaRPr>
          </a:p>
          <a:p>
            <a:pPr marL="417195" marR="195580" lvl="1" indent="-121920">
              <a:lnSpc>
                <a:spcPct val="130500"/>
              </a:lnSpc>
              <a:buClr>
                <a:srgbClr val="3333B2"/>
              </a:buClr>
              <a:buSzPct val="128571"/>
              <a:buFont typeface="Meiryo"/>
              <a:buChar char="•"/>
              <a:tabLst>
                <a:tab pos="417830" algn="l"/>
              </a:tabLst>
            </a:pPr>
            <a:r>
              <a:rPr sz="700" spc="-35" dirty="0">
                <a:latin typeface="Arial"/>
                <a:cs typeface="Arial"/>
              </a:rPr>
              <a:t>Mart´ınez-C`amara, </a:t>
            </a:r>
            <a:r>
              <a:rPr sz="700" spc="-5" dirty="0">
                <a:latin typeface="Arial"/>
                <a:cs typeface="Arial"/>
              </a:rPr>
              <a:t>E., </a:t>
            </a:r>
            <a:r>
              <a:rPr sz="700" spc="-10" dirty="0">
                <a:latin typeface="Arial"/>
                <a:cs typeface="Arial"/>
              </a:rPr>
              <a:t>Mart´ın-Valdivia, </a:t>
            </a:r>
            <a:r>
              <a:rPr sz="700" spc="25" dirty="0">
                <a:latin typeface="Arial"/>
                <a:cs typeface="Arial"/>
              </a:rPr>
              <a:t>M., </a:t>
            </a:r>
            <a:r>
              <a:rPr sz="700" spc="-55" dirty="0">
                <a:latin typeface="Arial"/>
                <a:cs typeface="Arial"/>
              </a:rPr>
              <a:t>Uren˜a </a:t>
            </a:r>
            <a:r>
              <a:rPr sz="700" spc="-45" dirty="0">
                <a:latin typeface="Arial"/>
                <a:cs typeface="Arial"/>
              </a:rPr>
              <a:t>L´opez, </a:t>
            </a:r>
            <a:r>
              <a:rPr sz="700" spc="10" dirty="0">
                <a:latin typeface="Arial"/>
                <a:cs typeface="Arial"/>
              </a:rPr>
              <a:t>L., </a:t>
            </a:r>
            <a:r>
              <a:rPr sz="700" spc="-20" dirty="0">
                <a:latin typeface="Arial"/>
                <a:cs typeface="Arial"/>
              </a:rPr>
              <a:t>and </a:t>
            </a:r>
            <a:r>
              <a:rPr sz="700" spc="10" dirty="0">
                <a:latin typeface="Arial"/>
                <a:cs typeface="Arial"/>
              </a:rPr>
              <a:t>Montejo </a:t>
            </a:r>
            <a:r>
              <a:rPr sz="700" spc="-65" dirty="0">
                <a:latin typeface="Arial"/>
                <a:cs typeface="Arial"/>
              </a:rPr>
              <a:t>R´aez, </a:t>
            </a:r>
            <a:r>
              <a:rPr sz="700" spc="15" dirty="0">
                <a:latin typeface="Arial"/>
                <a:cs typeface="Arial"/>
              </a:rPr>
              <a:t>A. </a:t>
            </a:r>
            <a:r>
              <a:rPr sz="700" spc="-5" dirty="0">
                <a:latin typeface="Arial"/>
                <a:cs typeface="Arial"/>
              </a:rPr>
              <a:t>Sentiment  </a:t>
            </a:r>
            <a:r>
              <a:rPr sz="700" spc="-25" dirty="0">
                <a:latin typeface="Arial"/>
                <a:cs typeface="Arial"/>
              </a:rPr>
              <a:t>analysis </a:t>
            </a:r>
            <a:r>
              <a:rPr sz="700" spc="5" dirty="0">
                <a:latin typeface="Arial"/>
                <a:cs typeface="Arial"/>
              </a:rPr>
              <a:t>in </a:t>
            </a:r>
            <a:r>
              <a:rPr sz="700" spc="25" dirty="0">
                <a:latin typeface="Arial"/>
                <a:cs typeface="Arial"/>
              </a:rPr>
              <a:t>Twitter. </a:t>
            </a:r>
            <a:r>
              <a:rPr sz="700" i="1" spc="5" dirty="0">
                <a:latin typeface="Arial"/>
                <a:cs typeface="Arial"/>
              </a:rPr>
              <a:t>Natural </a:t>
            </a:r>
            <a:r>
              <a:rPr sz="700" i="1" spc="-25" dirty="0">
                <a:latin typeface="Arial"/>
                <a:cs typeface="Arial"/>
              </a:rPr>
              <a:t>Language </a:t>
            </a:r>
            <a:r>
              <a:rPr sz="700" i="1" spc="-15" dirty="0">
                <a:latin typeface="Arial"/>
                <a:cs typeface="Arial"/>
              </a:rPr>
              <a:t>Engineering </a:t>
            </a:r>
            <a:r>
              <a:rPr sz="700" spc="10" dirty="0">
                <a:latin typeface="Arial"/>
                <a:cs typeface="Arial"/>
              </a:rPr>
              <a:t>20(1),</a:t>
            </a:r>
            <a:r>
              <a:rPr sz="700" spc="155" dirty="0">
                <a:latin typeface="Arial"/>
                <a:cs typeface="Arial"/>
              </a:rPr>
              <a:t> </a:t>
            </a:r>
            <a:r>
              <a:rPr sz="700" spc="-15" dirty="0">
                <a:latin typeface="Arial"/>
                <a:cs typeface="Arial"/>
              </a:rPr>
              <a:t>2014.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273" y="1323562"/>
            <a:ext cx="1148080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110" dirty="0"/>
              <a:t>Questions?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45432"/>
            <a:ext cx="4608195" cy="293029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Hard Classification and Soft Classification (cont’d)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6847" y="878682"/>
            <a:ext cx="4188460" cy="18408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02565" indent="-127635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30" dirty="0">
                <a:latin typeface="Tahoma"/>
                <a:cs typeface="Tahoma"/>
              </a:rPr>
              <a:t>Hard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35" dirty="0">
                <a:latin typeface="Tahoma"/>
                <a:cs typeface="Tahoma"/>
              </a:rPr>
              <a:t>often consists</a:t>
            </a:r>
            <a:r>
              <a:rPr sz="1000" spc="15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of</a:t>
            </a:r>
            <a:endParaRPr sz="1000" dirty="0">
              <a:latin typeface="Tahoma"/>
              <a:cs typeface="Tahoma"/>
            </a:endParaRPr>
          </a:p>
          <a:p>
            <a:pPr marL="557531" lvl="1" indent="-228600">
              <a:lnSpc>
                <a:spcPct val="100000"/>
              </a:lnSpc>
              <a:spcBef>
                <a:spcPts val="390"/>
              </a:spcBef>
              <a:buSzPct val="77777"/>
              <a:buFont typeface="+mj-lt"/>
              <a:buAutoNum type="arabicPeriod"/>
              <a:tabLst>
                <a:tab pos="455930" algn="l"/>
              </a:tabLst>
            </a:pPr>
            <a:r>
              <a:rPr sz="900" spc="-10" dirty="0">
                <a:latin typeface="Tahoma"/>
                <a:cs typeface="Tahoma"/>
              </a:rPr>
              <a:t>Training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15" dirty="0">
                <a:latin typeface="Tahoma"/>
                <a:cs typeface="Tahoma"/>
              </a:rPr>
              <a:t>soft </a:t>
            </a:r>
            <a:r>
              <a:rPr sz="900" spc="-20" dirty="0">
                <a:latin typeface="Tahoma"/>
                <a:cs typeface="Tahoma"/>
              </a:rPr>
              <a:t>classifier </a:t>
            </a:r>
            <a:r>
              <a:rPr sz="900" dirty="0">
                <a:latin typeface="Tahoma"/>
                <a:cs typeface="Tahoma"/>
              </a:rPr>
              <a:t>that </a:t>
            </a:r>
            <a:r>
              <a:rPr sz="900" spc="-15" dirty="0">
                <a:latin typeface="Tahoma"/>
                <a:cs typeface="Tahoma"/>
              </a:rPr>
              <a:t>outputs </a:t>
            </a:r>
            <a:r>
              <a:rPr sz="900" spc="-40" dirty="0">
                <a:latin typeface="Tahoma"/>
                <a:cs typeface="Tahoma"/>
              </a:rPr>
              <a:t>scores</a:t>
            </a:r>
            <a:r>
              <a:rPr sz="900" spc="105" dirty="0">
                <a:latin typeface="Tahoma"/>
                <a:cs typeface="Tahoma"/>
              </a:rPr>
              <a:t> </a:t>
            </a:r>
            <a:r>
              <a:rPr sz="900" i="1" spc="-10" dirty="0">
                <a:latin typeface="Arial"/>
                <a:cs typeface="Arial"/>
              </a:rPr>
              <a:t>s</a:t>
            </a:r>
            <a:r>
              <a:rPr sz="900" spc="-10" dirty="0">
                <a:latin typeface="Tahoma"/>
                <a:cs typeface="Tahoma"/>
              </a:rPr>
              <a:t>(</a:t>
            </a:r>
            <a:r>
              <a:rPr sz="900" i="1" spc="-10" dirty="0">
                <a:latin typeface="Arial"/>
                <a:cs typeface="Arial"/>
              </a:rPr>
              <a:t>d</a:t>
            </a:r>
            <a:r>
              <a:rPr sz="900" i="1" spc="-10" dirty="0">
                <a:latin typeface="Verdana"/>
                <a:cs typeface="Verdana"/>
              </a:rPr>
              <a:t>, </a:t>
            </a:r>
            <a:r>
              <a:rPr sz="900" i="1" spc="20" dirty="0">
                <a:latin typeface="Arial"/>
                <a:cs typeface="Arial"/>
              </a:rPr>
              <a:t>c</a:t>
            </a:r>
            <a:r>
              <a:rPr sz="900" spc="20" dirty="0">
                <a:latin typeface="Tahoma"/>
                <a:cs typeface="Tahoma"/>
              </a:rPr>
              <a:t>)</a:t>
            </a:r>
            <a:endParaRPr sz="900" dirty="0">
              <a:latin typeface="Tahoma"/>
              <a:cs typeface="Tahoma"/>
            </a:endParaRPr>
          </a:p>
          <a:p>
            <a:pPr marL="557531" lvl="1" indent="-228600">
              <a:lnSpc>
                <a:spcPct val="100000"/>
              </a:lnSpc>
              <a:spcBef>
                <a:spcPts val="20"/>
              </a:spcBef>
              <a:buSzPct val="77777"/>
              <a:buFont typeface="+mj-lt"/>
              <a:buAutoNum type="arabicPeriod"/>
              <a:tabLst>
                <a:tab pos="455930" algn="l"/>
              </a:tabLst>
            </a:pPr>
            <a:r>
              <a:rPr sz="900" spc="5" dirty="0">
                <a:latin typeface="Tahoma"/>
                <a:cs typeface="Tahoma"/>
              </a:rPr>
              <a:t>Picking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25" dirty="0">
                <a:solidFill>
                  <a:srgbClr val="FF0000"/>
                </a:solidFill>
                <a:latin typeface="Tahoma"/>
                <a:cs typeface="Tahoma"/>
              </a:rPr>
              <a:t>threshold </a:t>
            </a:r>
            <a:r>
              <a:rPr sz="900" i="1" spc="60" dirty="0">
                <a:latin typeface="Arial"/>
                <a:cs typeface="Arial"/>
              </a:rPr>
              <a:t>t</a:t>
            </a:r>
            <a:r>
              <a:rPr sz="900" spc="60" dirty="0">
                <a:latin typeface="Tahoma"/>
                <a:cs typeface="Tahoma"/>
              </a:rPr>
              <a:t>, </a:t>
            </a:r>
            <a:r>
              <a:rPr sz="900" spc="-30" dirty="0">
                <a:latin typeface="Tahoma"/>
                <a:cs typeface="Tahoma"/>
              </a:rPr>
              <a:t>such</a:t>
            </a:r>
            <a:r>
              <a:rPr sz="900" spc="120" dirty="0">
                <a:latin typeface="Tahoma"/>
                <a:cs typeface="Tahoma"/>
              </a:rPr>
              <a:t> </a:t>
            </a:r>
            <a:r>
              <a:rPr sz="900" dirty="0">
                <a:latin typeface="Tahoma"/>
                <a:cs typeface="Tahoma"/>
              </a:rPr>
              <a:t>that</a:t>
            </a:r>
          </a:p>
          <a:p>
            <a:pPr marL="708660" lvl="2" indent="-118110">
              <a:lnSpc>
                <a:spcPts val="955"/>
              </a:lnSpc>
              <a:spcBef>
                <a:spcPts val="365"/>
              </a:spcBef>
              <a:buClr>
                <a:srgbClr val="3333B2"/>
              </a:buClr>
              <a:buFont typeface="Meiryo"/>
              <a:buChar char="•"/>
              <a:tabLst>
                <a:tab pos="709295" algn="l"/>
              </a:tabLst>
            </a:pPr>
            <a:r>
              <a:rPr sz="800" i="1" spc="10" dirty="0">
                <a:latin typeface="Arial"/>
                <a:cs typeface="Arial"/>
              </a:rPr>
              <a:t>s</a:t>
            </a:r>
            <a:r>
              <a:rPr sz="800" spc="10" dirty="0">
                <a:latin typeface="Arial"/>
                <a:cs typeface="Arial"/>
              </a:rPr>
              <a:t>(</a:t>
            </a:r>
            <a:r>
              <a:rPr sz="800" i="1" spc="10" dirty="0">
                <a:latin typeface="Arial"/>
                <a:cs typeface="Arial"/>
              </a:rPr>
              <a:t>d</a:t>
            </a:r>
            <a:r>
              <a:rPr sz="800" i="1" spc="10" dirty="0">
                <a:latin typeface="Verdana"/>
                <a:cs typeface="Verdana"/>
              </a:rPr>
              <a:t>, </a:t>
            </a:r>
            <a:r>
              <a:rPr sz="800" i="1" spc="50" dirty="0">
                <a:latin typeface="Arial"/>
                <a:cs typeface="Arial"/>
              </a:rPr>
              <a:t>c</a:t>
            </a:r>
            <a:r>
              <a:rPr sz="800" spc="50" dirty="0">
                <a:latin typeface="Arial"/>
                <a:cs typeface="Arial"/>
              </a:rPr>
              <a:t>) </a:t>
            </a:r>
            <a:r>
              <a:rPr sz="800" i="1" spc="15" dirty="0">
                <a:latin typeface="Meiryo"/>
                <a:cs typeface="Meiryo"/>
              </a:rPr>
              <a:t>≥ </a:t>
            </a:r>
            <a:r>
              <a:rPr sz="800" i="1" spc="80" dirty="0">
                <a:latin typeface="Arial"/>
                <a:cs typeface="Arial"/>
              </a:rPr>
              <a:t>t </a:t>
            </a:r>
            <a:r>
              <a:rPr sz="800" spc="-3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interpreted </a:t>
            </a:r>
            <a:r>
              <a:rPr sz="800" spc="-60" dirty="0">
                <a:latin typeface="Arial"/>
                <a:cs typeface="Arial"/>
              </a:rPr>
              <a:t>as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predicting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c</a:t>
            </a:r>
            <a:r>
              <a:rPr sz="900" spc="-30" baseline="-9259" dirty="0">
                <a:latin typeface="Arial"/>
                <a:cs typeface="Arial"/>
              </a:rPr>
              <a:t>1</a:t>
            </a:r>
            <a:endParaRPr sz="900" baseline="-9259" dirty="0">
              <a:latin typeface="Arial"/>
              <a:cs typeface="Arial"/>
            </a:endParaRPr>
          </a:p>
          <a:p>
            <a:pPr marL="708660" lvl="2" indent="-118110">
              <a:lnSpc>
                <a:spcPts val="955"/>
              </a:lnSpc>
              <a:buClr>
                <a:srgbClr val="3333B2"/>
              </a:buClr>
              <a:buFont typeface="Meiryo"/>
              <a:buChar char="•"/>
              <a:tabLst>
                <a:tab pos="709295" algn="l"/>
              </a:tabLst>
            </a:pPr>
            <a:r>
              <a:rPr sz="800" i="1" spc="10" dirty="0">
                <a:latin typeface="Arial"/>
                <a:cs typeface="Arial"/>
              </a:rPr>
              <a:t>s</a:t>
            </a:r>
            <a:r>
              <a:rPr sz="800" spc="10" dirty="0">
                <a:latin typeface="Arial"/>
                <a:cs typeface="Arial"/>
              </a:rPr>
              <a:t>(</a:t>
            </a:r>
            <a:r>
              <a:rPr sz="800" i="1" spc="10" dirty="0">
                <a:latin typeface="Arial"/>
                <a:cs typeface="Arial"/>
              </a:rPr>
              <a:t>d</a:t>
            </a:r>
            <a:r>
              <a:rPr sz="800" i="1" spc="10" dirty="0">
                <a:latin typeface="Verdana"/>
                <a:cs typeface="Verdana"/>
              </a:rPr>
              <a:t>, </a:t>
            </a:r>
            <a:r>
              <a:rPr sz="800" i="1" spc="50" dirty="0">
                <a:latin typeface="Arial"/>
                <a:cs typeface="Arial"/>
              </a:rPr>
              <a:t>c</a:t>
            </a:r>
            <a:r>
              <a:rPr sz="800" spc="50" dirty="0">
                <a:latin typeface="Arial"/>
                <a:cs typeface="Arial"/>
              </a:rPr>
              <a:t>) </a:t>
            </a:r>
            <a:r>
              <a:rPr sz="800" i="1" dirty="0">
                <a:latin typeface="Verdana"/>
                <a:cs typeface="Verdana"/>
              </a:rPr>
              <a:t>&lt; </a:t>
            </a:r>
            <a:r>
              <a:rPr sz="800" i="1" spc="80" dirty="0">
                <a:latin typeface="Arial"/>
                <a:cs typeface="Arial"/>
              </a:rPr>
              <a:t>t </a:t>
            </a:r>
            <a:r>
              <a:rPr sz="800" spc="-3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interpreted </a:t>
            </a:r>
            <a:r>
              <a:rPr sz="800" spc="-60" dirty="0">
                <a:latin typeface="Arial"/>
                <a:cs typeface="Arial"/>
              </a:rPr>
              <a:t>as</a:t>
            </a:r>
            <a:r>
              <a:rPr sz="800" spc="10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predicting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i="1" spc="-20" dirty="0">
                <a:latin typeface="Arial"/>
                <a:cs typeface="Arial"/>
              </a:rPr>
              <a:t>c</a:t>
            </a:r>
            <a:r>
              <a:rPr sz="900" spc="-30" baseline="-9259" dirty="0">
                <a:latin typeface="Arial"/>
                <a:cs typeface="Arial"/>
              </a:rPr>
              <a:t>2</a:t>
            </a:r>
            <a:endParaRPr sz="900" baseline="-9259" dirty="0">
              <a:latin typeface="Arial"/>
              <a:cs typeface="Arial"/>
            </a:endParaRPr>
          </a:p>
          <a:p>
            <a:pPr marL="202565" indent="-127000">
              <a:lnSpc>
                <a:spcPct val="100000"/>
              </a:lnSpc>
              <a:spcBef>
                <a:spcPts val="830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-75" dirty="0">
                <a:latin typeface="Tahoma"/>
                <a:cs typeface="Tahoma"/>
              </a:rPr>
              <a:t>In  </a:t>
            </a:r>
            <a:r>
              <a:rPr sz="1000" spc="-25" dirty="0">
                <a:latin typeface="Tahoma"/>
                <a:cs typeface="Tahoma"/>
              </a:rPr>
              <a:t>soft classification, </a:t>
            </a:r>
            <a:r>
              <a:rPr sz="1000" spc="-55" dirty="0">
                <a:latin typeface="Tahoma"/>
                <a:cs typeface="Tahoma"/>
              </a:rPr>
              <a:t>scores </a:t>
            </a:r>
            <a:r>
              <a:rPr sz="1000" spc="-65" dirty="0">
                <a:latin typeface="Tahoma"/>
                <a:cs typeface="Tahoma"/>
              </a:rPr>
              <a:t>are 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</a:rPr>
              <a:t>ranking</a:t>
            </a:r>
            <a:r>
              <a:rPr sz="1000" spc="-40" dirty="0">
                <a:latin typeface="Tahoma"/>
                <a:cs typeface="Tahoma"/>
              </a:rPr>
              <a:t>;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e.g.,</a:t>
            </a:r>
            <a:endParaRPr sz="1000" dirty="0">
              <a:latin typeface="Tahoma"/>
              <a:cs typeface="Tahoma"/>
            </a:endParaRPr>
          </a:p>
          <a:p>
            <a:pPr marL="455295" indent="-122555">
              <a:lnSpc>
                <a:spcPct val="100000"/>
              </a:lnSpc>
              <a:spcBef>
                <a:spcPts val="39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20" dirty="0">
                <a:latin typeface="Tahoma"/>
                <a:cs typeface="Tahoma"/>
              </a:rPr>
              <a:t>ranking items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30" dirty="0">
                <a:latin typeface="Tahoma"/>
                <a:cs typeface="Tahoma"/>
              </a:rPr>
              <a:t>given </a:t>
            </a:r>
            <a:r>
              <a:rPr sz="900" spc="-25" dirty="0">
                <a:latin typeface="Tahoma"/>
                <a:cs typeface="Tahoma"/>
              </a:rPr>
              <a:t>class</a:t>
            </a:r>
            <a:endParaRPr sz="900" dirty="0">
              <a:latin typeface="Tahoma"/>
              <a:cs typeface="Tahoma"/>
            </a:endParaRPr>
          </a:p>
          <a:p>
            <a:pPr marL="455295" indent="-122555">
              <a:lnSpc>
                <a:spcPct val="100000"/>
              </a:lnSpc>
              <a:spcBef>
                <a:spcPts val="15"/>
              </a:spcBef>
              <a:buClr>
                <a:srgbClr val="3333B2"/>
              </a:buClr>
              <a:buFont typeface="Meiryo"/>
              <a:buChar char="•"/>
              <a:tabLst>
                <a:tab pos="455930" algn="l"/>
              </a:tabLst>
            </a:pPr>
            <a:r>
              <a:rPr sz="900" spc="-20" dirty="0">
                <a:latin typeface="Tahoma"/>
                <a:cs typeface="Tahoma"/>
              </a:rPr>
              <a:t>ranking </a:t>
            </a:r>
            <a:r>
              <a:rPr sz="900" spc="-35" dirty="0">
                <a:latin typeface="Tahoma"/>
                <a:cs typeface="Tahoma"/>
              </a:rPr>
              <a:t>classes </a:t>
            </a:r>
            <a:r>
              <a:rPr sz="900" spc="-25" dirty="0">
                <a:latin typeface="Tahoma"/>
                <a:cs typeface="Tahoma"/>
              </a:rPr>
              <a:t>for </a:t>
            </a:r>
            <a:r>
              <a:rPr sz="900" spc="-35" dirty="0">
                <a:latin typeface="Tahoma"/>
                <a:cs typeface="Tahoma"/>
              </a:rPr>
              <a:t>a </a:t>
            </a:r>
            <a:r>
              <a:rPr sz="900" spc="-30" dirty="0">
                <a:latin typeface="Tahoma"/>
                <a:cs typeface="Tahoma"/>
              </a:rPr>
              <a:t>given</a:t>
            </a:r>
            <a:r>
              <a:rPr sz="900" spc="-15" dirty="0">
                <a:latin typeface="Tahoma"/>
                <a:cs typeface="Tahoma"/>
              </a:rPr>
              <a:t> item</a:t>
            </a:r>
            <a:endParaRPr sz="900" dirty="0">
              <a:latin typeface="Tahoma"/>
              <a:cs typeface="Tahoma"/>
            </a:endParaRPr>
          </a:p>
          <a:p>
            <a:pPr marL="202565" marR="30480" indent="-127000">
              <a:lnSpc>
                <a:spcPct val="100000"/>
              </a:lnSpc>
              <a:spcBef>
                <a:spcPts val="815"/>
              </a:spcBef>
              <a:buClr>
                <a:srgbClr val="3333B2"/>
              </a:buClr>
              <a:buFont typeface="Meiryo"/>
              <a:buChar char="•"/>
              <a:tabLst>
                <a:tab pos="203200" algn="l"/>
              </a:tabLst>
            </a:pPr>
            <a:r>
              <a:rPr sz="1000" spc="30" dirty="0">
                <a:latin typeface="Tahoma"/>
                <a:cs typeface="Tahoma"/>
              </a:rPr>
              <a:t>HC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0" dirty="0">
                <a:latin typeface="Tahoma"/>
                <a:cs typeface="Tahoma"/>
              </a:rPr>
              <a:t>fully </a:t>
            </a:r>
            <a:r>
              <a:rPr sz="1000" spc="-40" dirty="0">
                <a:latin typeface="Tahoma"/>
                <a:cs typeface="Tahoma"/>
              </a:rPr>
              <a:t>autonomous </a:t>
            </a:r>
            <a:r>
              <a:rPr sz="1000" spc="-35" dirty="0">
                <a:latin typeface="Tahoma"/>
                <a:cs typeface="Tahoma"/>
              </a:rPr>
              <a:t>classifiers, while </a:t>
            </a:r>
            <a:r>
              <a:rPr sz="1000" spc="15" dirty="0">
                <a:latin typeface="Tahoma"/>
                <a:cs typeface="Tahoma"/>
              </a:rPr>
              <a:t>SC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60" dirty="0">
                <a:latin typeface="Tahoma"/>
                <a:cs typeface="Tahoma"/>
              </a:rPr>
              <a:t>used </a:t>
            </a:r>
            <a:r>
              <a:rPr sz="1000" spc="-40" dirty="0">
                <a:latin typeface="Tahoma"/>
                <a:cs typeface="Tahoma"/>
              </a:rPr>
              <a:t>for </a:t>
            </a:r>
            <a:r>
              <a:rPr sz="1000" spc="-25" dirty="0">
                <a:latin typeface="Tahoma"/>
                <a:cs typeface="Tahoma"/>
              </a:rPr>
              <a:t>interactive  </a:t>
            </a:r>
            <a:r>
              <a:rPr sz="1000" spc="-35" dirty="0">
                <a:latin typeface="Tahoma"/>
                <a:cs typeface="Tahoma"/>
              </a:rPr>
              <a:t>classifiers </a:t>
            </a:r>
            <a:r>
              <a:rPr sz="1000" spc="-30" dirty="0">
                <a:latin typeface="Tahoma"/>
                <a:cs typeface="Tahoma"/>
              </a:rPr>
              <a:t>(i.e., </a:t>
            </a:r>
            <a:r>
              <a:rPr sz="1000" spc="-20" dirty="0">
                <a:latin typeface="Tahoma"/>
                <a:cs typeface="Tahoma"/>
              </a:rPr>
              <a:t>with </a:t>
            </a:r>
            <a:r>
              <a:rPr sz="1000" spc="-50" dirty="0">
                <a:latin typeface="Tahoma"/>
                <a:cs typeface="Tahoma"/>
              </a:rPr>
              <a:t>humans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35" dirty="0">
                <a:latin typeface="Tahoma"/>
                <a:cs typeface="Tahoma"/>
              </a:rPr>
              <a:t>the</a:t>
            </a:r>
            <a:r>
              <a:rPr sz="1000" spc="-20" dirty="0">
                <a:latin typeface="Tahoma"/>
                <a:cs typeface="Tahoma"/>
              </a:rPr>
              <a:t> loop)</a:t>
            </a:r>
            <a:endParaRPr sz="1000" dirty="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Dimensions of Classification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647" y="831156"/>
            <a:ext cx="4275455" cy="2075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8765" marR="340995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25" dirty="0">
                <a:latin typeface="Tahoma"/>
                <a:cs typeface="Tahoma"/>
              </a:rPr>
              <a:t>Text classification </a:t>
            </a:r>
            <a:r>
              <a:rPr sz="1000" spc="-55" dirty="0">
                <a:latin typeface="Tahoma"/>
                <a:cs typeface="Tahoma"/>
              </a:rPr>
              <a:t>may </a:t>
            </a:r>
            <a:r>
              <a:rPr sz="1000" spc="-50" dirty="0">
                <a:latin typeface="Tahoma"/>
                <a:cs typeface="Tahoma"/>
              </a:rPr>
              <a:t>be </a:t>
            </a:r>
            <a:r>
              <a:rPr sz="1000" spc="-45" dirty="0">
                <a:latin typeface="Tahoma"/>
                <a:cs typeface="Tahoma"/>
              </a:rPr>
              <a:t>performed </a:t>
            </a:r>
            <a:r>
              <a:rPr sz="1000" spc="-35" dirty="0">
                <a:latin typeface="Tahoma"/>
                <a:cs typeface="Tahoma"/>
              </a:rPr>
              <a:t>according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several </a:t>
            </a:r>
            <a:r>
              <a:rPr sz="1000" spc="-45" dirty="0">
                <a:latin typeface="Tahoma"/>
                <a:cs typeface="Tahoma"/>
              </a:rPr>
              <a:t>dimensions  </a:t>
            </a:r>
            <a:r>
              <a:rPr sz="1000" spc="-5" dirty="0">
                <a:latin typeface="Tahoma"/>
                <a:cs typeface="Tahoma"/>
              </a:rPr>
              <a:t>(“axes”) </a:t>
            </a:r>
            <a:r>
              <a:rPr sz="1000" spc="-35" dirty="0">
                <a:latin typeface="Tahoma"/>
                <a:cs typeface="Tahoma"/>
              </a:rPr>
              <a:t>orthogonal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each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other</a:t>
            </a:r>
            <a:endParaRPr sz="1000">
              <a:latin typeface="Tahoma"/>
              <a:cs typeface="Tahoma"/>
            </a:endParaRPr>
          </a:p>
          <a:p>
            <a:pPr marL="27876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15" dirty="0">
                <a:solidFill>
                  <a:srgbClr val="FF0000"/>
                </a:solidFill>
                <a:latin typeface="Tahoma"/>
                <a:cs typeface="Tahoma"/>
              </a:rPr>
              <a:t>topic </a:t>
            </a:r>
            <a:r>
              <a:rPr sz="1000" spc="-80" dirty="0">
                <a:latin typeface="Tahoma"/>
                <a:cs typeface="Tahoma"/>
              </a:rPr>
              <a:t>;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40" dirty="0">
                <a:latin typeface="Tahoma"/>
                <a:cs typeface="Tahoma"/>
              </a:rPr>
              <a:t>far </a:t>
            </a:r>
            <a:r>
              <a:rPr sz="1000" spc="-35" dirty="0">
                <a:latin typeface="Tahoma"/>
                <a:cs typeface="Tahoma"/>
              </a:rPr>
              <a:t>the most </a:t>
            </a:r>
            <a:r>
              <a:rPr sz="1000" spc="-40" dirty="0">
                <a:latin typeface="Tahoma"/>
                <a:cs typeface="Tahoma"/>
              </a:rPr>
              <a:t>frequent </a:t>
            </a:r>
            <a:r>
              <a:rPr sz="1000" spc="-50" dirty="0">
                <a:latin typeface="Tahoma"/>
                <a:cs typeface="Tahoma"/>
              </a:rPr>
              <a:t>case, </a:t>
            </a:r>
            <a:r>
              <a:rPr sz="1000" spc="-15" dirty="0">
                <a:latin typeface="Tahoma"/>
                <a:cs typeface="Tahoma"/>
              </a:rPr>
              <a:t>its </a:t>
            </a:r>
            <a:r>
              <a:rPr sz="1000" spc="-25" dirty="0">
                <a:latin typeface="Tahoma"/>
                <a:cs typeface="Tahoma"/>
              </a:rPr>
              <a:t>applications</a:t>
            </a:r>
            <a:r>
              <a:rPr sz="1000" spc="23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are </a:t>
            </a:r>
            <a:r>
              <a:rPr sz="1000" spc="-30" dirty="0">
                <a:latin typeface="Tahoma"/>
                <a:cs typeface="Tahoma"/>
              </a:rPr>
              <a:t>ubiquitous</a:t>
            </a:r>
            <a:endParaRPr sz="1000">
              <a:latin typeface="Tahoma"/>
              <a:cs typeface="Tahoma"/>
            </a:endParaRPr>
          </a:p>
          <a:p>
            <a:pPr marL="278765" marR="154940" indent="-127000">
              <a:lnSpc>
                <a:spcPct val="100000"/>
              </a:lnSpc>
              <a:spcBef>
                <a:spcPts val="295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sentiment </a:t>
            </a:r>
            <a:r>
              <a:rPr sz="1000" spc="-80" dirty="0">
                <a:latin typeface="Tahoma"/>
                <a:cs typeface="Tahoma"/>
              </a:rPr>
              <a:t>; </a:t>
            </a:r>
            <a:r>
              <a:rPr sz="1000" spc="-45" dirty="0">
                <a:latin typeface="Tahoma"/>
                <a:cs typeface="Tahoma"/>
              </a:rPr>
              <a:t>useful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market </a:t>
            </a:r>
            <a:r>
              <a:rPr sz="1000" spc="-50" dirty="0">
                <a:latin typeface="Tahoma"/>
                <a:cs typeface="Tahoma"/>
              </a:rPr>
              <a:t>research, </a:t>
            </a:r>
            <a:r>
              <a:rPr sz="1000" spc="-35" dirty="0">
                <a:latin typeface="Tahoma"/>
                <a:cs typeface="Tahoma"/>
              </a:rPr>
              <a:t>online </a:t>
            </a:r>
            <a:r>
              <a:rPr sz="1000" spc="-30" dirty="0">
                <a:latin typeface="Tahoma"/>
                <a:cs typeface="Tahoma"/>
              </a:rPr>
              <a:t>reputation </a:t>
            </a:r>
            <a:r>
              <a:rPr sz="1000" spc="-50" dirty="0">
                <a:latin typeface="Tahoma"/>
                <a:cs typeface="Tahoma"/>
              </a:rPr>
              <a:t>management,  </a:t>
            </a:r>
            <a:r>
              <a:rPr sz="1000" spc="-40" dirty="0">
                <a:latin typeface="Tahoma"/>
                <a:cs typeface="Tahoma"/>
              </a:rPr>
              <a:t>customer </a:t>
            </a:r>
            <a:r>
              <a:rPr sz="1000" spc="-30" dirty="0">
                <a:latin typeface="Tahoma"/>
                <a:cs typeface="Tahoma"/>
              </a:rPr>
              <a:t>relationship </a:t>
            </a:r>
            <a:r>
              <a:rPr sz="1000" spc="-50" dirty="0">
                <a:latin typeface="Tahoma"/>
                <a:cs typeface="Tahoma"/>
              </a:rPr>
              <a:t>management, </a:t>
            </a:r>
            <a:r>
              <a:rPr sz="1000" spc="-25" dirty="0">
                <a:latin typeface="Tahoma"/>
                <a:cs typeface="Tahoma"/>
              </a:rPr>
              <a:t>social </a:t>
            </a:r>
            <a:r>
              <a:rPr sz="1000" spc="-45" dirty="0">
                <a:latin typeface="Tahoma"/>
                <a:cs typeface="Tahoma"/>
              </a:rPr>
              <a:t>sciences, </a:t>
            </a:r>
            <a:r>
              <a:rPr sz="1000" spc="-10" dirty="0">
                <a:latin typeface="Tahoma"/>
                <a:cs typeface="Tahoma"/>
              </a:rPr>
              <a:t>political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science</a:t>
            </a:r>
            <a:endParaRPr sz="1000">
              <a:latin typeface="Tahoma"/>
              <a:cs typeface="Tahoma"/>
            </a:endParaRPr>
          </a:p>
          <a:p>
            <a:pPr marL="278765" marR="41910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language </a:t>
            </a:r>
            <a:r>
              <a:rPr sz="1000" spc="-30" dirty="0">
                <a:latin typeface="Tahoma"/>
                <a:cs typeface="Tahoma"/>
              </a:rPr>
              <a:t>(a.k.a. “language </a:t>
            </a:r>
            <a:r>
              <a:rPr sz="1000" spc="-15" dirty="0">
                <a:latin typeface="Tahoma"/>
                <a:cs typeface="Tahoma"/>
              </a:rPr>
              <a:t>identification”); </a:t>
            </a:r>
            <a:r>
              <a:rPr sz="1000" spc="-40" dirty="0">
                <a:latin typeface="Tahoma"/>
                <a:cs typeface="Tahoma"/>
              </a:rPr>
              <a:t>useful, </a:t>
            </a:r>
            <a:r>
              <a:rPr sz="1000" spc="-45" dirty="0">
                <a:latin typeface="Tahoma"/>
                <a:cs typeface="Tahoma"/>
              </a:rPr>
              <a:t>e.g.,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50" dirty="0">
                <a:latin typeface="Tahoma"/>
                <a:cs typeface="Tahoma"/>
              </a:rPr>
              <a:t>query  </a:t>
            </a:r>
            <a:r>
              <a:rPr sz="1000" spc="-45" dirty="0">
                <a:latin typeface="Tahoma"/>
                <a:cs typeface="Tahoma"/>
              </a:rPr>
              <a:t>processing </a:t>
            </a:r>
            <a:r>
              <a:rPr sz="1000" spc="-20" dirty="0">
                <a:latin typeface="Tahoma"/>
                <a:cs typeface="Tahoma"/>
              </a:rPr>
              <a:t>within </a:t>
            </a:r>
            <a:r>
              <a:rPr sz="1000" spc="-55" dirty="0">
                <a:latin typeface="Tahoma"/>
                <a:cs typeface="Tahoma"/>
              </a:rPr>
              <a:t>search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engines</a:t>
            </a:r>
            <a:endParaRPr sz="1000">
              <a:latin typeface="Tahoma"/>
              <a:cs typeface="Tahoma"/>
            </a:endParaRPr>
          </a:p>
          <a:p>
            <a:pPr marL="278765" marR="5588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60" dirty="0">
                <a:solidFill>
                  <a:srgbClr val="FF0000"/>
                </a:solidFill>
                <a:latin typeface="Tahoma"/>
                <a:cs typeface="Tahoma"/>
              </a:rPr>
              <a:t>genre </a:t>
            </a:r>
            <a:r>
              <a:rPr sz="1000" spc="-80" dirty="0">
                <a:latin typeface="Tahoma"/>
                <a:cs typeface="Tahoma"/>
              </a:rPr>
              <a:t>; </a:t>
            </a:r>
            <a:r>
              <a:rPr sz="1000" spc="-45" dirty="0">
                <a:latin typeface="Tahoma"/>
                <a:cs typeface="Tahoma"/>
              </a:rPr>
              <a:t>e.g., </a:t>
            </a:r>
            <a:r>
              <a:rPr sz="1000" spc="-15" dirty="0">
                <a:latin typeface="Arial"/>
                <a:cs typeface="Arial"/>
              </a:rPr>
              <a:t>AutomotiveNews </a:t>
            </a:r>
            <a:r>
              <a:rPr sz="1000" spc="-45" dirty="0">
                <a:latin typeface="Tahoma"/>
                <a:cs typeface="Tahoma"/>
              </a:rPr>
              <a:t>vs. </a:t>
            </a:r>
            <a:r>
              <a:rPr sz="1000" spc="15" dirty="0">
                <a:latin typeface="Arial"/>
                <a:cs typeface="Arial"/>
              </a:rPr>
              <a:t>AutomotiveBlogs</a:t>
            </a:r>
            <a:r>
              <a:rPr sz="1000" spc="15" dirty="0">
                <a:latin typeface="Tahoma"/>
                <a:cs typeface="Tahoma"/>
              </a:rPr>
              <a:t>, </a:t>
            </a:r>
            <a:r>
              <a:rPr sz="1000" spc="-45" dirty="0">
                <a:latin typeface="Tahoma"/>
                <a:cs typeface="Tahoma"/>
              </a:rPr>
              <a:t>useful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50" dirty="0">
                <a:latin typeface="Tahoma"/>
                <a:cs typeface="Tahoma"/>
              </a:rPr>
              <a:t>website 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45" dirty="0">
                <a:latin typeface="Tahoma"/>
                <a:cs typeface="Tahoma"/>
              </a:rPr>
              <a:t>and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others;</a:t>
            </a:r>
            <a:endParaRPr sz="1000">
              <a:latin typeface="Tahoma"/>
              <a:cs typeface="Tahoma"/>
            </a:endParaRPr>
          </a:p>
          <a:p>
            <a:pPr marL="278765" marR="53340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</a:rPr>
              <a:t>author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spc="-25" dirty="0">
                <a:latin typeface="Tahoma"/>
                <a:cs typeface="Tahoma"/>
              </a:rPr>
              <a:t>“authorship </a:t>
            </a:r>
            <a:r>
              <a:rPr sz="1000" spc="-10" dirty="0">
                <a:latin typeface="Tahoma"/>
                <a:cs typeface="Tahoma"/>
              </a:rPr>
              <a:t>attribution”), </a:t>
            </a:r>
            <a:r>
              <a:rPr sz="1000" spc="-50" dirty="0">
                <a:latin typeface="Tahoma"/>
                <a:cs typeface="Tahoma"/>
              </a:rPr>
              <a:t>or </a:t>
            </a:r>
            <a:r>
              <a:rPr sz="1000" spc="-55" dirty="0">
                <a:solidFill>
                  <a:srgbClr val="FF0000"/>
                </a:solidFill>
                <a:latin typeface="Tahoma"/>
                <a:cs typeface="Tahoma"/>
              </a:rPr>
              <a:t>by 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</a:rPr>
              <a:t>native 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</a:rPr>
              <a:t>language </a:t>
            </a:r>
            <a:r>
              <a:rPr sz="1000" spc="-10" dirty="0">
                <a:latin typeface="Tahoma"/>
                <a:cs typeface="Tahoma"/>
              </a:rPr>
              <a:t>(“native  </a:t>
            </a:r>
            <a:r>
              <a:rPr sz="1000" spc="-50" dirty="0">
                <a:latin typeface="Tahoma"/>
                <a:cs typeface="Tahoma"/>
              </a:rPr>
              <a:t>language </a:t>
            </a:r>
            <a:r>
              <a:rPr sz="1000" spc="-15" dirty="0">
                <a:latin typeface="Tahoma"/>
                <a:cs typeface="Tahoma"/>
              </a:rPr>
              <a:t>identification”); </a:t>
            </a:r>
            <a:r>
              <a:rPr sz="1000" spc="-45" dirty="0">
                <a:latin typeface="Tahoma"/>
                <a:cs typeface="Tahoma"/>
              </a:rPr>
              <a:t>useful </a:t>
            </a:r>
            <a:r>
              <a:rPr sz="1000" spc="-20" dirty="0">
                <a:latin typeface="Tahoma"/>
                <a:cs typeface="Tahoma"/>
              </a:rPr>
              <a:t>in </a:t>
            </a:r>
            <a:r>
              <a:rPr sz="1000" spc="-45" dirty="0">
                <a:latin typeface="Tahoma"/>
                <a:cs typeface="Tahoma"/>
              </a:rPr>
              <a:t>forensics and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cybersecurity</a:t>
            </a:r>
            <a:endParaRPr sz="1000">
              <a:latin typeface="Tahoma"/>
              <a:cs typeface="Tahoma"/>
            </a:endParaRPr>
          </a:p>
          <a:p>
            <a:pPr marL="278765" indent="-127000">
              <a:lnSpc>
                <a:spcPct val="100000"/>
              </a:lnSpc>
              <a:spcBef>
                <a:spcPts val="290"/>
              </a:spcBef>
              <a:buClr>
                <a:srgbClr val="3333B2"/>
              </a:buClr>
              <a:buFont typeface="Meiryo"/>
              <a:buChar char="•"/>
              <a:tabLst>
                <a:tab pos="279400" algn="l"/>
              </a:tabLst>
            </a:pPr>
            <a:r>
              <a:rPr sz="1000" spc="-30" dirty="0">
                <a:latin typeface="Tahoma"/>
                <a:cs typeface="Tahoma"/>
              </a:rPr>
              <a:t>...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16687"/>
            <a:ext cx="4608195" cy="350520"/>
          </a:xfrm>
          <a:prstGeom prst="rect">
            <a:avLst/>
          </a:prstGeom>
          <a:noFill/>
        </p:spPr>
        <p:txBody>
          <a:bodyPr vert="horz" wrap="square" lIns="0" tIns="76835" rIns="0" bIns="0" rtlCol="0" anchor="ctr">
            <a:spAutoFit/>
          </a:bodyPr>
          <a:lstStyle/>
          <a:p>
            <a:pPr marL="107950">
              <a:lnSpc>
                <a:spcPct val="100000"/>
              </a:lnSpc>
              <a:spcBef>
                <a:spcPts val="605"/>
              </a:spcBef>
            </a:pPr>
            <a:r>
              <a:rPr sz="1400" spc="-45" dirty="0">
                <a:solidFill>
                  <a:srgbClr val="3333B2"/>
                </a:solidFill>
              </a:rPr>
              <a:t>Example 1: Knowledge Organization</a:t>
            </a:r>
            <a:endParaRPr sz="1400" spc="-45">
              <a:solidFill>
                <a:srgbClr val="3333B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47" y="1071554"/>
            <a:ext cx="4301490" cy="1442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200660" indent="-127000">
              <a:lnSpc>
                <a:spcPct val="100000"/>
              </a:lnSpc>
              <a:spcBef>
                <a:spcPts val="9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30" dirty="0">
                <a:latin typeface="Tahoma"/>
                <a:cs typeface="Tahoma"/>
              </a:rPr>
              <a:t>Long </a:t>
            </a:r>
            <a:r>
              <a:rPr sz="1000" spc="-15" dirty="0">
                <a:latin typeface="Tahoma"/>
                <a:cs typeface="Tahoma"/>
              </a:rPr>
              <a:t>tradition </a:t>
            </a:r>
            <a:r>
              <a:rPr sz="1000" spc="-20" dirty="0">
                <a:latin typeface="Tahoma"/>
                <a:cs typeface="Tahoma"/>
              </a:rPr>
              <a:t>in both </a:t>
            </a:r>
            <a:r>
              <a:rPr sz="1000" spc="-45" dirty="0">
                <a:latin typeface="Tahoma"/>
                <a:cs typeface="Tahoma"/>
              </a:rPr>
              <a:t>science and </a:t>
            </a:r>
            <a:r>
              <a:rPr sz="1000" spc="-35" dirty="0">
                <a:latin typeface="Tahoma"/>
                <a:cs typeface="Tahoma"/>
              </a:rPr>
              <a:t>the humanities </a:t>
            </a:r>
            <a:r>
              <a:rPr sz="1000" spc="-80" dirty="0">
                <a:latin typeface="Tahoma"/>
                <a:cs typeface="Tahoma"/>
              </a:rPr>
              <a:t>; </a:t>
            </a:r>
            <a:r>
              <a:rPr sz="1000" spc="-35" dirty="0">
                <a:latin typeface="Tahoma"/>
                <a:cs typeface="Tahoma"/>
              </a:rPr>
              <a:t>goal </a:t>
            </a:r>
            <a:r>
              <a:rPr sz="1000" spc="-70" dirty="0">
                <a:latin typeface="Tahoma"/>
                <a:cs typeface="Tahoma"/>
              </a:rPr>
              <a:t>was </a:t>
            </a:r>
            <a:r>
              <a:rPr sz="1000" spc="-35" dirty="0">
                <a:latin typeface="Tahoma"/>
                <a:cs typeface="Tahoma"/>
              </a:rPr>
              <a:t>organizing  </a:t>
            </a:r>
            <a:r>
              <a:rPr sz="1000" spc="-50" dirty="0">
                <a:latin typeface="Tahoma"/>
                <a:cs typeface="Tahoma"/>
              </a:rPr>
              <a:t>knowledge, </a:t>
            </a:r>
            <a:r>
              <a:rPr sz="1000" spc="-35" dirty="0">
                <a:latin typeface="Tahoma"/>
                <a:cs typeface="Tahoma"/>
              </a:rPr>
              <a:t>i.e., conferring </a:t>
            </a:r>
            <a:r>
              <a:rPr sz="1000" spc="-30" dirty="0">
                <a:latin typeface="Tahoma"/>
                <a:cs typeface="Tahoma"/>
              </a:rPr>
              <a:t>structure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an </a:t>
            </a:r>
            <a:r>
              <a:rPr sz="1000" spc="-45" dirty="0">
                <a:latin typeface="Tahoma"/>
                <a:cs typeface="Tahoma"/>
              </a:rPr>
              <a:t>otherwise </a:t>
            </a:r>
            <a:r>
              <a:rPr sz="1000" spc="-35" dirty="0">
                <a:latin typeface="Tahoma"/>
                <a:cs typeface="Tahoma"/>
              </a:rPr>
              <a:t>unstructured </a:t>
            </a:r>
            <a:r>
              <a:rPr sz="1000" spc="-30" dirty="0">
                <a:latin typeface="Tahoma"/>
                <a:cs typeface="Tahoma"/>
              </a:rPr>
              <a:t>body of  </a:t>
            </a:r>
            <a:r>
              <a:rPr sz="1000" spc="-50" dirty="0">
                <a:latin typeface="Tahoma"/>
                <a:cs typeface="Tahoma"/>
              </a:rPr>
              <a:t>knowledge</a:t>
            </a:r>
            <a:endParaRPr sz="1000">
              <a:latin typeface="Tahoma"/>
              <a:cs typeface="Tahoma"/>
            </a:endParaRPr>
          </a:p>
          <a:p>
            <a:pPr marL="189865" marR="123189" indent="-127000">
              <a:lnSpc>
                <a:spcPct val="100000"/>
              </a:lnSpc>
              <a:spcBef>
                <a:spcPts val="78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15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rationale is </a:t>
            </a:r>
            <a:r>
              <a:rPr sz="1000" spc="-10" dirty="0">
                <a:latin typeface="Tahoma"/>
                <a:cs typeface="Tahoma"/>
              </a:rPr>
              <a:t>that </a:t>
            </a:r>
            <a:r>
              <a:rPr sz="1000" spc="-40" dirty="0">
                <a:latin typeface="Tahoma"/>
                <a:cs typeface="Tahoma"/>
              </a:rPr>
              <a:t>using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30" dirty="0">
                <a:latin typeface="Tahoma"/>
                <a:cs typeface="Tahoma"/>
              </a:rPr>
              <a:t>structured body of </a:t>
            </a:r>
            <a:r>
              <a:rPr sz="1000" spc="-50" dirty="0">
                <a:latin typeface="Tahoma"/>
                <a:cs typeface="Tahoma"/>
              </a:rPr>
              <a:t>knowledge </a:t>
            </a:r>
            <a:r>
              <a:rPr sz="1000" spc="-30" dirty="0">
                <a:latin typeface="Tahoma"/>
                <a:cs typeface="Tahoma"/>
              </a:rPr>
              <a:t>is </a:t>
            </a:r>
            <a:r>
              <a:rPr sz="1000" spc="-50" dirty="0">
                <a:latin typeface="Tahoma"/>
                <a:cs typeface="Tahoma"/>
              </a:rPr>
              <a:t>easier </a:t>
            </a:r>
            <a:r>
              <a:rPr sz="1000" spc="114" dirty="0">
                <a:latin typeface="Tahoma"/>
                <a:cs typeface="Tahoma"/>
              </a:rPr>
              <a:t>/ </a:t>
            </a:r>
            <a:r>
              <a:rPr sz="1000" spc="-60" dirty="0">
                <a:latin typeface="Tahoma"/>
                <a:cs typeface="Tahoma"/>
              </a:rPr>
              <a:t>more  </a:t>
            </a:r>
            <a:r>
              <a:rPr sz="1000" spc="-40" dirty="0">
                <a:latin typeface="Tahoma"/>
                <a:cs typeface="Tahoma"/>
              </a:rPr>
              <a:t>effective </a:t>
            </a:r>
            <a:r>
              <a:rPr sz="1000" spc="-30" dirty="0">
                <a:latin typeface="Tahoma"/>
                <a:cs typeface="Tahoma"/>
              </a:rPr>
              <a:t>than </a:t>
            </a:r>
            <a:r>
              <a:rPr sz="1000" spc="-5" dirty="0">
                <a:latin typeface="Tahoma"/>
                <a:cs typeface="Tahoma"/>
              </a:rPr>
              <a:t>if </a:t>
            </a:r>
            <a:r>
              <a:rPr sz="1000" spc="-20" dirty="0">
                <a:latin typeface="Tahoma"/>
                <a:cs typeface="Tahoma"/>
              </a:rPr>
              <a:t>this </a:t>
            </a:r>
            <a:r>
              <a:rPr sz="1000" spc="-50" dirty="0">
                <a:latin typeface="Tahoma"/>
                <a:cs typeface="Tahoma"/>
              </a:rPr>
              <a:t>knowledge </a:t>
            </a:r>
            <a:r>
              <a:rPr sz="1000" spc="-30" dirty="0">
                <a:latin typeface="Tahoma"/>
                <a:cs typeface="Tahoma"/>
              </a:rPr>
              <a:t>is</a:t>
            </a:r>
            <a:r>
              <a:rPr sz="1000" spc="25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unstructured</a:t>
            </a:r>
            <a:endParaRPr sz="1000">
              <a:latin typeface="Tahoma"/>
              <a:cs typeface="Tahoma"/>
            </a:endParaRPr>
          </a:p>
          <a:p>
            <a:pPr marL="189865" marR="30480" indent="-127000">
              <a:lnSpc>
                <a:spcPct val="100000"/>
              </a:lnSpc>
              <a:spcBef>
                <a:spcPts val="785"/>
              </a:spcBef>
              <a:buClr>
                <a:srgbClr val="3333B2"/>
              </a:buClr>
              <a:buFont typeface="Meiryo"/>
              <a:buChar char="•"/>
              <a:tabLst>
                <a:tab pos="190500" algn="l"/>
              </a:tabLst>
            </a:pPr>
            <a:r>
              <a:rPr sz="1000" spc="-25" dirty="0">
                <a:solidFill>
                  <a:srgbClr val="FF0000"/>
                </a:solidFill>
                <a:latin typeface="Tahoma"/>
                <a:cs typeface="Tahoma"/>
              </a:rPr>
              <a:t>Automated </a:t>
            </a:r>
            <a:r>
              <a:rPr sz="1000" spc="-25" dirty="0">
                <a:latin typeface="Tahoma"/>
                <a:cs typeface="Tahoma"/>
              </a:rPr>
              <a:t>classification </a:t>
            </a:r>
            <a:r>
              <a:rPr sz="1000" spc="-30" dirty="0">
                <a:latin typeface="Tahoma"/>
                <a:cs typeface="Tahoma"/>
              </a:rPr>
              <a:t>tries </a:t>
            </a:r>
            <a:r>
              <a:rPr sz="1000" spc="-10" dirty="0">
                <a:latin typeface="Tahoma"/>
                <a:cs typeface="Tahoma"/>
              </a:rPr>
              <a:t>to </a:t>
            </a:r>
            <a:r>
              <a:rPr sz="1000" spc="-35" dirty="0">
                <a:latin typeface="Tahoma"/>
                <a:cs typeface="Tahoma"/>
              </a:rPr>
              <a:t>automate the tedious </a:t>
            </a:r>
            <a:r>
              <a:rPr sz="1000" spc="-25" dirty="0">
                <a:latin typeface="Tahoma"/>
                <a:cs typeface="Tahoma"/>
              </a:rPr>
              <a:t>task </a:t>
            </a:r>
            <a:r>
              <a:rPr sz="1000" spc="-30" dirty="0">
                <a:latin typeface="Tahoma"/>
                <a:cs typeface="Tahoma"/>
              </a:rPr>
              <a:t>of </a:t>
            </a:r>
            <a:r>
              <a:rPr sz="1000" spc="-40" dirty="0">
                <a:latin typeface="Tahoma"/>
                <a:cs typeface="Tahoma"/>
              </a:rPr>
              <a:t>assigning </a:t>
            </a:r>
            <a:r>
              <a:rPr sz="1000" spc="-30" dirty="0">
                <a:latin typeface="Tahoma"/>
                <a:cs typeface="Tahoma"/>
              </a:rPr>
              <a:t>data  </a:t>
            </a:r>
            <a:r>
              <a:rPr sz="1000" spc="-35" dirty="0">
                <a:latin typeface="Tahoma"/>
                <a:cs typeface="Tahoma"/>
              </a:rPr>
              <a:t>items </a:t>
            </a:r>
            <a:r>
              <a:rPr sz="1000" spc="-55" dirty="0">
                <a:latin typeface="Tahoma"/>
                <a:cs typeface="Tahoma"/>
              </a:rPr>
              <a:t>based </a:t>
            </a:r>
            <a:r>
              <a:rPr sz="1000" spc="-45" dirty="0">
                <a:latin typeface="Tahoma"/>
                <a:cs typeface="Tahoma"/>
              </a:rPr>
              <a:t>on </a:t>
            </a:r>
            <a:r>
              <a:rPr sz="1000" spc="-25" dirty="0">
                <a:latin typeface="Tahoma"/>
                <a:cs typeface="Tahoma"/>
              </a:rPr>
              <a:t>their </a:t>
            </a:r>
            <a:r>
              <a:rPr sz="1000" spc="-30" dirty="0">
                <a:latin typeface="Tahoma"/>
                <a:cs typeface="Tahoma"/>
              </a:rPr>
              <a:t>content,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25" dirty="0">
                <a:latin typeface="Tahoma"/>
                <a:cs typeface="Tahoma"/>
              </a:rPr>
              <a:t>task </a:t>
            </a:r>
            <a:r>
              <a:rPr sz="1000" spc="-45" dirty="0">
                <a:latin typeface="Tahoma"/>
                <a:cs typeface="Tahoma"/>
              </a:rPr>
              <a:t>otherwise performed </a:t>
            </a:r>
            <a:r>
              <a:rPr sz="1000" spc="-55" dirty="0">
                <a:latin typeface="Tahoma"/>
                <a:cs typeface="Tahoma"/>
              </a:rPr>
              <a:t>by </a:t>
            </a:r>
            <a:r>
              <a:rPr sz="1000" spc="-50" dirty="0">
                <a:latin typeface="Tahoma"/>
                <a:cs typeface="Tahoma"/>
              </a:rPr>
              <a:t>human  </a:t>
            </a:r>
            <a:r>
              <a:rPr sz="1000" spc="-35" dirty="0">
                <a:latin typeface="Tahoma"/>
                <a:cs typeface="Tahoma"/>
              </a:rPr>
              <a:t>annotators </a:t>
            </a:r>
            <a:r>
              <a:rPr sz="1000" spc="-30" dirty="0">
                <a:latin typeface="Tahoma"/>
                <a:cs typeface="Tahoma"/>
              </a:rPr>
              <a:t>(a.k.a. </a:t>
            </a:r>
            <a:r>
              <a:rPr sz="1000" spc="-35" dirty="0">
                <a:latin typeface="Tahoma"/>
                <a:cs typeface="Tahoma"/>
              </a:rPr>
              <a:t>“assessors”, </a:t>
            </a:r>
            <a:r>
              <a:rPr sz="1000" spc="-50" dirty="0">
                <a:latin typeface="Tahoma"/>
                <a:cs typeface="Tahoma"/>
              </a:rPr>
              <a:t>or</a:t>
            </a:r>
            <a:r>
              <a:rPr sz="1000" spc="18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“coders”)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6412</Words>
  <Application>Microsoft Office PowerPoint</Application>
  <PresentationFormat>Custom</PresentationFormat>
  <Paragraphs>666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Verdana</vt:lpstr>
      <vt:lpstr>Meiryo</vt:lpstr>
      <vt:lpstr>Trebuchet MS</vt:lpstr>
      <vt:lpstr>PMingLiU</vt:lpstr>
      <vt:lpstr>Calibri Light</vt:lpstr>
      <vt:lpstr>Arial Black</vt:lpstr>
      <vt:lpstr>Times New Roman</vt:lpstr>
      <vt:lpstr>Calibri</vt:lpstr>
      <vt:lpstr>Tahoma</vt:lpstr>
      <vt:lpstr>Office Theme</vt:lpstr>
      <vt:lpstr>Text Classification</vt:lpstr>
      <vt:lpstr>What Classification is and is not</vt:lpstr>
      <vt:lpstr>What Classification is and is not (cont’d)</vt:lpstr>
      <vt:lpstr>Main Types of Classification</vt:lpstr>
      <vt:lpstr>Hard Classification and Soft Classification</vt:lpstr>
      <vt:lpstr>Hard Classification and Soft Classification (cont’d)</vt:lpstr>
      <vt:lpstr>Hard Classification and Soft Classification (cont’d)</vt:lpstr>
      <vt:lpstr>Dimensions of Classification</vt:lpstr>
      <vt:lpstr>Example 1: Knowledge Organization</vt:lpstr>
      <vt:lpstr>Example 1: Knowledge Organization (cont’d)</vt:lpstr>
      <vt:lpstr>Example 2: Filtering</vt:lpstr>
      <vt:lpstr>Example 3: Empowering other IR Tasks</vt:lpstr>
      <vt:lpstr>The Supervised Learning Approach to Classification</vt:lpstr>
      <vt:lpstr>PowerPoint Presentation</vt:lpstr>
      <vt:lpstr>PowerPoint Presentation</vt:lpstr>
      <vt:lpstr>Representing Text for Classification Purposes</vt:lpstr>
      <vt:lpstr>Representing Text: 1. Feature Design and Extraction</vt:lpstr>
      <vt:lpstr>Representing Text: 1. Feature Design and Extraction</vt:lpstr>
      <vt:lpstr>Representing Text: 1. Feature Design and Extraction</vt:lpstr>
      <vt:lpstr>Representing Text: 1. Feature Extraction</vt:lpstr>
      <vt:lpstr>Representing Text: 1. Feature Extraction</vt:lpstr>
      <vt:lpstr>Representing Text: 1. Feature Extraction</vt:lpstr>
      <vt:lpstr>Representing Text: 2a. Feature selection</vt:lpstr>
      <vt:lpstr>Representing Text: 2b. Feature Synthesis</vt:lpstr>
      <vt:lpstr>Representing Text: 3. Feature Weighting</vt:lpstr>
      <vt:lpstr>PowerPoint Presentation</vt:lpstr>
      <vt:lpstr>Supervised Learning for Binary Classification</vt:lpstr>
      <vt:lpstr>An Example Supervised Learning Method: SVMs</vt:lpstr>
      <vt:lpstr>An Example Supervised Learning Method: SVMs (cont’d)</vt:lpstr>
      <vt:lpstr>An Example Supervised Learning Method: SVMs (cont’d)</vt:lpstr>
      <vt:lpstr>An Example Supervised Learning Method: SVMs (cont’d)</vt:lpstr>
      <vt:lpstr>An Example Supervised Learning Method: SVMs (cont’d)</vt:lpstr>
      <vt:lpstr>Supervised Learning for Non-Binary Classification</vt:lpstr>
      <vt:lpstr>Parameter Optimization in Supervised Learning</vt:lpstr>
      <vt:lpstr>Evaluating a Classifier</vt:lpstr>
      <vt:lpstr>Effectiveness</vt:lpstr>
      <vt:lpstr>Evaluation Measures for Classification</vt:lpstr>
      <vt:lpstr>Evaluation Measures for Classification (cont’d)</vt:lpstr>
      <vt:lpstr>Evaluation Measures for Classification (cont’d)</vt:lpstr>
      <vt:lpstr>Evaluation Measures for Classification (cont’d)</vt:lpstr>
      <vt:lpstr>PowerPoint Presentation</vt:lpstr>
      <vt:lpstr>Want to Experiment with Text Classification?</vt:lpstr>
      <vt:lpstr>Text Classification</vt:lpstr>
      <vt:lpstr>Advanced Topics (sketch)</vt:lpstr>
      <vt:lpstr>Advanced Topics (cont’d)</vt:lpstr>
      <vt:lpstr>Further Reading</vt:lpstr>
      <vt:lpstr>Sentiment and Opinion Mining</vt:lpstr>
      <vt:lpstr>The Task</vt:lpstr>
      <vt:lpstr>Opinion Mining and the Web 2.0 (cont.)</vt:lpstr>
      <vt:lpstr>Opinion Research / Market Research via Surveys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Difficult is Sentiment Analysis?</vt:lpstr>
      <vt:lpstr>Main Subtasks within SA / OM</vt:lpstr>
      <vt:lpstr>Sentiment Classification</vt:lpstr>
      <vt:lpstr>Sentiment Classification (cont’d)</vt:lpstr>
      <vt:lpstr>Sentiment Classification (cont’d)</vt:lpstr>
      <vt:lpstr>Sentiment Lexicon Generation</vt:lpstr>
      <vt:lpstr>Sentiment Lexicon Generation (cont’d)</vt:lpstr>
      <vt:lpstr>Opinion Extraction</vt:lpstr>
      <vt:lpstr>Aspect-Based Sentiment Extraction</vt:lpstr>
      <vt:lpstr>Sentiment Quantification</vt:lpstr>
      <vt:lpstr>Advanced Topics in Sentiment Analysis</vt:lpstr>
      <vt:lpstr>Further Reading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and Sentiment Analysis</dc:title>
  <dc:creator>Fabrizio Sebastiani</dc:creator>
  <cp:lastModifiedBy>Mark Schriever</cp:lastModifiedBy>
  <cp:revision>2</cp:revision>
  <dcterms:created xsi:type="dcterms:W3CDTF">2020-11-30T22:21:23Z</dcterms:created>
  <dcterms:modified xsi:type="dcterms:W3CDTF">2021-01-12T20:12:59Z</dcterms:modified>
</cp:coreProperties>
</file>